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 id="2147483666" r:id="rId2"/>
  </p:sldMasterIdLst>
  <p:notesMasterIdLst>
    <p:notesMasterId r:id="rId40"/>
  </p:notesMasterIdLst>
  <p:sldIdLst>
    <p:sldId id="266" r:id="rId3"/>
    <p:sldId id="257" r:id="rId4"/>
    <p:sldId id="258" r:id="rId5"/>
    <p:sldId id="288" r:id="rId6"/>
    <p:sldId id="289" r:id="rId7"/>
    <p:sldId id="321" r:id="rId8"/>
    <p:sldId id="267" r:id="rId9"/>
    <p:sldId id="319" r:id="rId10"/>
    <p:sldId id="295" r:id="rId11"/>
    <p:sldId id="296" r:id="rId12"/>
    <p:sldId id="297" r:id="rId13"/>
    <p:sldId id="306" r:id="rId14"/>
    <p:sldId id="305" r:id="rId15"/>
    <p:sldId id="304" r:id="rId16"/>
    <p:sldId id="300" r:id="rId17"/>
    <p:sldId id="299" r:id="rId18"/>
    <p:sldId id="308" r:id="rId19"/>
    <p:sldId id="310" r:id="rId20"/>
    <p:sldId id="323" r:id="rId21"/>
    <p:sldId id="340" r:id="rId22"/>
    <p:sldId id="312" r:id="rId23"/>
    <p:sldId id="317" r:id="rId24"/>
    <p:sldId id="325" r:id="rId25"/>
    <p:sldId id="316" r:id="rId26"/>
    <p:sldId id="314" r:id="rId27"/>
    <p:sldId id="307" r:id="rId28"/>
    <p:sldId id="262" r:id="rId29"/>
    <p:sldId id="337" r:id="rId30"/>
    <p:sldId id="269" r:id="rId31"/>
    <p:sldId id="326" r:id="rId32"/>
    <p:sldId id="327" r:id="rId33"/>
    <p:sldId id="341" r:id="rId34"/>
    <p:sldId id="342" r:id="rId35"/>
    <p:sldId id="279" r:id="rId36"/>
    <p:sldId id="287" r:id="rId37"/>
    <p:sldId id="343" r:id="rId38"/>
    <p:sldId id="265" r:id="rId39"/>
  </p:sldIdLst>
  <p:sldSz cx="10693400" cy="7562850"/>
  <p:notesSz cx="9926638" cy="6797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Style moyen 4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8" d="100"/>
          <a:sy n="98" d="100"/>
        </p:scale>
        <p:origin x="1500" y="9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charts/_rels/chart1.xml.rels><?xml version="1.0" encoding="UTF-8" standalone="yes"?>
<Relationships xmlns="http://schemas.openxmlformats.org/package/2006/relationships"><Relationship Id="rId3" Type="http://schemas.openxmlformats.org/officeDocument/2006/relationships/package" Target="../embeddings/Feuille_de_calcul_Microsoft_Excel.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Feuille_de_calcul_Microsoft_Excel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a:t>Fig 1 : Broad money (% of GDP)</a:t>
            </a:r>
          </a:p>
        </c:rich>
      </c:tx>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fr-FR"/>
        </a:p>
      </c:txPr>
    </c:title>
    <c:autoTitleDeleted val="0"/>
    <c:plotArea>
      <c:layout>
        <c:manualLayout>
          <c:layoutTarget val="inner"/>
          <c:xMode val="edge"/>
          <c:yMode val="edge"/>
          <c:x val="5.056779294993189E-2"/>
          <c:y val="0.18300925925925926"/>
          <c:w val="0.89221701717665036"/>
          <c:h val="0.70959135316418775"/>
        </c:manualLayout>
      </c:layout>
      <c:scatterChart>
        <c:scatterStyle val="lineMarker"/>
        <c:varyColors val="0"/>
        <c:ser>
          <c:idx val="0"/>
          <c:order val="0"/>
          <c:tx>
            <c:strRef>
              <c:f>Data!$B$1</c:f>
              <c:strCache>
                <c:ptCount val="1"/>
                <c:pt idx="0">
                  <c:v>Broad money (% of GDP)</c:v>
                </c:pt>
              </c:strCache>
            </c:strRef>
          </c:tx>
          <c:spPr>
            <a:ln w="9525" cap="rnd">
              <a:solidFill>
                <a:schemeClr val="accent1"/>
              </a:solidFill>
              <a:round/>
            </a:ln>
            <a:effectLst>
              <a:outerShdw blurRad="40000" dist="23000" dir="5400000" rotWithShape="0">
                <a:srgbClr val="000000">
                  <a:alpha val="35000"/>
                </a:srgbClr>
              </a:outerShdw>
            </a:effectLst>
          </c:spPr>
          <c:marker>
            <c:symbol val="circle"/>
            <c:size val="6"/>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rnd">
                <a:solidFill>
                  <a:schemeClr val="accent1"/>
                </a:solidFill>
                <a:rou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marker>
          <c:trendline>
            <c:spPr>
              <a:ln w="19050" cap="rnd">
                <a:solidFill>
                  <a:schemeClr val="accent1"/>
                </a:solidFill>
                <a:prstDash val="sysDash"/>
              </a:ln>
              <a:effectLst/>
            </c:spPr>
            <c:trendlineType val="linear"/>
            <c:dispRSqr val="0"/>
            <c:dispEq val="0"/>
          </c:trendline>
          <c:xVal>
            <c:numRef>
              <c:f>Data!$A$2:$A$57</c:f>
              <c:numCache>
                <c:formatCode>General</c:formatCode>
                <c:ptCount val="56"/>
                <c:pt idx="0">
                  <c:v>1965</c:v>
                </c:pt>
                <c:pt idx="1">
                  <c:v>1966</c:v>
                </c:pt>
                <c:pt idx="2">
                  <c:v>1967</c:v>
                </c:pt>
                <c:pt idx="3">
                  <c:v>1968</c:v>
                </c:pt>
                <c:pt idx="4">
                  <c:v>1969</c:v>
                </c:pt>
                <c:pt idx="5">
                  <c:v>1970</c:v>
                </c:pt>
                <c:pt idx="6">
                  <c:v>1971</c:v>
                </c:pt>
                <c:pt idx="7">
                  <c:v>1972</c:v>
                </c:pt>
                <c:pt idx="8">
                  <c:v>1973</c:v>
                </c:pt>
                <c:pt idx="9">
                  <c:v>1974</c:v>
                </c:pt>
                <c:pt idx="10">
                  <c:v>1975</c:v>
                </c:pt>
                <c:pt idx="11">
                  <c:v>1976</c:v>
                </c:pt>
                <c:pt idx="12">
                  <c:v>1977</c:v>
                </c:pt>
                <c:pt idx="13">
                  <c:v>1978</c:v>
                </c:pt>
                <c:pt idx="14">
                  <c:v>1979</c:v>
                </c:pt>
                <c:pt idx="15">
                  <c:v>1980</c:v>
                </c:pt>
                <c:pt idx="16">
                  <c:v>1981</c:v>
                </c:pt>
                <c:pt idx="17">
                  <c:v>1982</c:v>
                </c:pt>
                <c:pt idx="18">
                  <c:v>1983</c:v>
                </c:pt>
                <c:pt idx="19">
                  <c:v>1984</c:v>
                </c:pt>
                <c:pt idx="20">
                  <c:v>1985</c:v>
                </c:pt>
                <c:pt idx="21">
                  <c:v>1986</c:v>
                </c:pt>
                <c:pt idx="22">
                  <c:v>1987</c:v>
                </c:pt>
                <c:pt idx="23">
                  <c:v>1988</c:v>
                </c:pt>
                <c:pt idx="24">
                  <c:v>1989</c:v>
                </c:pt>
                <c:pt idx="25">
                  <c:v>1990</c:v>
                </c:pt>
                <c:pt idx="26">
                  <c:v>1991</c:v>
                </c:pt>
                <c:pt idx="27">
                  <c:v>1992</c:v>
                </c:pt>
                <c:pt idx="28">
                  <c:v>1993</c:v>
                </c:pt>
                <c:pt idx="29">
                  <c:v>1994</c:v>
                </c:pt>
                <c:pt idx="30">
                  <c:v>1995</c:v>
                </c:pt>
                <c:pt idx="31">
                  <c:v>1996</c:v>
                </c:pt>
                <c:pt idx="32">
                  <c:v>1997</c:v>
                </c:pt>
                <c:pt idx="33">
                  <c:v>1998</c:v>
                </c:pt>
                <c:pt idx="34">
                  <c:v>1999</c:v>
                </c:pt>
                <c:pt idx="35">
                  <c:v>2000</c:v>
                </c:pt>
                <c:pt idx="36">
                  <c:v>2001</c:v>
                </c:pt>
                <c:pt idx="37">
                  <c:v>2002</c:v>
                </c:pt>
                <c:pt idx="38">
                  <c:v>2003</c:v>
                </c:pt>
                <c:pt idx="39">
                  <c:v>2004</c:v>
                </c:pt>
                <c:pt idx="40">
                  <c:v>2005</c:v>
                </c:pt>
                <c:pt idx="41">
                  <c:v>2006</c:v>
                </c:pt>
                <c:pt idx="42">
                  <c:v>2007</c:v>
                </c:pt>
                <c:pt idx="43">
                  <c:v>2008</c:v>
                </c:pt>
                <c:pt idx="44">
                  <c:v>2009</c:v>
                </c:pt>
                <c:pt idx="45">
                  <c:v>2010</c:v>
                </c:pt>
                <c:pt idx="46">
                  <c:v>2011</c:v>
                </c:pt>
                <c:pt idx="47">
                  <c:v>2012</c:v>
                </c:pt>
                <c:pt idx="48">
                  <c:v>2013</c:v>
                </c:pt>
                <c:pt idx="49">
                  <c:v>2014</c:v>
                </c:pt>
                <c:pt idx="50">
                  <c:v>2015</c:v>
                </c:pt>
                <c:pt idx="51">
                  <c:v>2016</c:v>
                </c:pt>
                <c:pt idx="52">
                  <c:v>2017</c:v>
                </c:pt>
                <c:pt idx="53">
                  <c:v>2018</c:v>
                </c:pt>
                <c:pt idx="54">
                  <c:v>2019</c:v>
                </c:pt>
                <c:pt idx="55">
                  <c:v>2020</c:v>
                </c:pt>
              </c:numCache>
            </c:numRef>
          </c:xVal>
          <c:yVal>
            <c:numRef>
              <c:f>Data!$B$2:$B$57</c:f>
              <c:numCache>
                <c:formatCode>General</c:formatCode>
                <c:ptCount val="56"/>
                <c:pt idx="0">
                  <c:v>30.679607918508555</c:v>
                </c:pt>
                <c:pt idx="1">
                  <c:v>33.029643183897527</c:v>
                </c:pt>
                <c:pt idx="2">
                  <c:v>33.685964912280703</c:v>
                </c:pt>
                <c:pt idx="3">
                  <c:v>33.993413830954992</c:v>
                </c:pt>
                <c:pt idx="4">
                  <c:v>33.939899586532782</c:v>
                </c:pt>
                <c:pt idx="5">
                  <c:v>33.201561672842772</c:v>
                </c:pt>
                <c:pt idx="6">
                  <c:v>34.489786654561961</c:v>
                </c:pt>
                <c:pt idx="7">
                  <c:v>33.219203747072598</c:v>
                </c:pt>
                <c:pt idx="8">
                  <c:v>37.017284808477378</c:v>
                </c:pt>
                <c:pt idx="9">
                  <c:v>35.295451608734979</c:v>
                </c:pt>
                <c:pt idx="10">
                  <c:v>38.350637418169285</c:v>
                </c:pt>
                <c:pt idx="11">
                  <c:v>39.950853595447491</c:v>
                </c:pt>
                <c:pt idx="12">
                  <c:v>39.966193713216846</c:v>
                </c:pt>
                <c:pt idx="13">
                  <c:v>42.258826844881028</c:v>
                </c:pt>
                <c:pt idx="14">
                  <c:v>41.730458590006847</c:v>
                </c:pt>
                <c:pt idx="15">
                  <c:v>40.825420138398535</c:v>
                </c:pt>
                <c:pt idx="16">
                  <c:v>42.624843825084099</c:v>
                </c:pt>
                <c:pt idx="17">
                  <c:v>44.264091249687787</c:v>
                </c:pt>
                <c:pt idx="18">
                  <c:v>43.669236604858767</c:v>
                </c:pt>
                <c:pt idx="19">
                  <c:v>43.108181024265484</c:v>
                </c:pt>
                <c:pt idx="20">
                  <c:v>45.05823347534303</c:v>
                </c:pt>
                <c:pt idx="21">
                  <c:v>46.33260711692084</c:v>
                </c:pt>
                <c:pt idx="22">
                  <c:v>47.448869363931649</c:v>
                </c:pt>
                <c:pt idx="23">
                  <c:v>51.737304574740783</c:v>
                </c:pt>
                <c:pt idx="24">
                  <c:v>53.951959874451248</c:v>
                </c:pt>
                <c:pt idx="25">
                  <c:v>51.496139870743448</c:v>
                </c:pt>
                <c:pt idx="26">
                  <c:v>48.989558393189682</c:v>
                </c:pt>
                <c:pt idx="27">
                  <c:v>46.576113762056941</c:v>
                </c:pt>
                <c:pt idx="28">
                  <c:v>46.206799427129511</c:v>
                </c:pt>
                <c:pt idx="29">
                  <c:v>46.301015568680519</c:v>
                </c:pt>
                <c:pt idx="30">
                  <c:v>45.760617647403798</c:v>
                </c:pt>
                <c:pt idx="31">
                  <c:v>46.389000487771618</c:v>
                </c:pt>
                <c:pt idx="32">
                  <c:v>44.912532580175565</c:v>
                </c:pt>
                <c:pt idx="33">
                  <c:v>43.762759037357768</c:v>
                </c:pt>
                <c:pt idx="34">
                  <c:v>47.456547299730303</c:v>
                </c:pt>
                <c:pt idx="35">
                  <c:v>50.085188935019396</c:v>
                </c:pt>
                <c:pt idx="36">
                  <c:v>54.96507064644495</c:v>
                </c:pt>
                <c:pt idx="37">
                  <c:v>54.684261596011709</c:v>
                </c:pt>
                <c:pt idx="38">
                  <c:v>53.273453433511811</c:v>
                </c:pt>
                <c:pt idx="39">
                  <c:v>52.477254396168746</c:v>
                </c:pt>
                <c:pt idx="40">
                  <c:v>54.113544833436031</c:v>
                </c:pt>
                <c:pt idx="41">
                  <c:v>55.345748568797234</c:v>
                </c:pt>
                <c:pt idx="42">
                  <c:v>57.578297724950609</c:v>
                </c:pt>
                <c:pt idx="43">
                  <c:v>58.868938175772342</c:v>
                </c:pt>
                <c:pt idx="44">
                  <c:v>62.581742663080377</c:v>
                </c:pt>
                <c:pt idx="45">
                  <c:v>62.047134742382006</c:v>
                </c:pt>
                <c:pt idx="46">
                  <c:v>66.378121989857874</c:v>
                </c:pt>
                <c:pt idx="47">
                  <c:v>65.763848124170281</c:v>
                </c:pt>
                <c:pt idx="48">
                  <c:v>65.274110477614883</c:v>
                </c:pt>
                <c:pt idx="49">
                  <c:v>65.302959618349945</c:v>
                </c:pt>
                <c:pt idx="50">
                  <c:v>65.420940339055903</c:v>
                </c:pt>
                <c:pt idx="51">
                  <c:v>66.612791856147666</c:v>
                </c:pt>
                <c:pt idx="52">
                  <c:v>69.66584310019644</c:v>
                </c:pt>
                <c:pt idx="53">
                  <c:v>67.374057998592747</c:v>
                </c:pt>
                <c:pt idx="54">
                  <c:v>68.900013868675074</c:v>
                </c:pt>
                <c:pt idx="55">
                  <c:v>77.910498790369914</c:v>
                </c:pt>
              </c:numCache>
            </c:numRef>
          </c:yVal>
          <c:smooth val="0"/>
          <c:extLst>
            <c:ext xmlns:c16="http://schemas.microsoft.com/office/drawing/2014/chart" uri="{C3380CC4-5D6E-409C-BE32-E72D297353CC}">
              <c16:uniqueId val="{00000000-0989-42B0-BBE6-6C328FC77FF9}"/>
            </c:ext>
          </c:extLst>
        </c:ser>
        <c:dLbls>
          <c:showLegendKey val="0"/>
          <c:showVal val="0"/>
          <c:showCatName val="0"/>
          <c:showSerName val="0"/>
          <c:showPercent val="0"/>
          <c:showBubbleSize val="0"/>
        </c:dLbls>
        <c:axId val="1511500367"/>
        <c:axId val="1511484559"/>
      </c:scatterChart>
      <c:valAx>
        <c:axId val="1511500367"/>
        <c:scaling>
          <c:orientation val="minMax"/>
          <c:max val="2020"/>
          <c:min val="1965"/>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w="9525" cap="flat" cmpd="sng" algn="ctr">
            <a:solidFill>
              <a:schemeClr val="lt1">
                <a:lumMod val="50000"/>
              </a:schemeClr>
            </a:solidFill>
          </a:ln>
          <a:effectLst/>
        </c:spPr>
        <c:txPr>
          <a:bodyPr rot="-60000000" spcFirstLastPara="1" vertOverflow="ellipsis" vert="horz" wrap="square" anchor="ctr" anchorCtr="1"/>
          <a:lstStyle/>
          <a:p>
            <a:pPr>
              <a:defRPr sz="1197" b="0" i="0" u="none" strike="noStrike" kern="1200" baseline="0">
                <a:solidFill>
                  <a:schemeClr val="lt1">
                    <a:lumMod val="75000"/>
                  </a:schemeClr>
                </a:solidFill>
                <a:latin typeface="+mn-lt"/>
                <a:ea typeface="+mn-ea"/>
                <a:cs typeface="+mn-cs"/>
              </a:defRPr>
            </a:pPr>
            <a:endParaRPr lang="fr-FR"/>
          </a:p>
        </c:txPr>
        <c:crossAx val="1511484559"/>
        <c:crosses val="autoZero"/>
        <c:crossBetween val="midCat"/>
        <c:majorUnit val="5"/>
      </c:valAx>
      <c:valAx>
        <c:axId val="1511484559"/>
        <c:scaling>
          <c:orientation val="minMax"/>
          <c:max val="80"/>
          <c:min val="28"/>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w="9525" cap="flat" cmpd="sng" algn="ctr">
            <a:solidFill>
              <a:schemeClr val="lt1">
                <a:lumMod val="50000"/>
              </a:schemeClr>
            </a:solidFill>
          </a:ln>
          <a:effectLst/>
        </c:spPr>
        <c:txPr>
          <a:bodyPr rot="-60000000" spcFirstLastPara="1" vertOverflow="ellipsis" vert="horz" wrap="square" anchor="ctr" anchorCtr="1"/>
          <a:lstStyle/>
          <a:p>
            <a:pPr>
              <a:defRPr sz="1197" b="0" i="0" u="none" strike="noStrike" kern="1200" baseline="0">
                <a:solidFill>
                  <a:schemeClr val="lt1">
                    <a:lumMod val="75000"/>
                  </a:schemeClr>
                </a:solidFill>
                <a:latin typeface="+mn-lt"/>
                <a:ea typeface="+mn-ea"/>
                <a:cs typeface="+mn-cs"/>
              </a:defRPr>
            </a:pPr>
            <a:endParaRPr lang="fr-FR"/>
          </a:p>
        </c:txPr>
        <c:crossAx val="1511500367"/>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75000"/>
                </a:schemeClr>
              </a:solidFill>
              <a:latin typeface="+mn-lt"/>
              <a:ea typeface="+mn-ea"/>
              <a:cs typeface="+mn-cs"/>
            </a:defRPr>
          </a:pPr>
          <a:endParaRPr lang="fr-FR"/>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fr-FR"/>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sz="1862" b="0" i="0" u="none" strike="noStrike" kern="1200" cap="none" spc="20" baseline="0">
                <a:solidFill>
                  <a:schemeClr val="dk1">
                    <a:lumMod val="50000"/>
                    <a:lumOff val="50000"/>
                  </a:schemeClr>
                </a:solidFill>
                <a:latin typeface="+mn-lt"/>
                <a:ea typeface="+mn-ea"/>
                <a:cs typeface="+mn-cs"/>
              </a:defRPr>
            </a:pPr>
            <a:r>
              <a:rPr lang="en-US" sz="2400" dirty="0">
                <a:latin typeface="Agency FB" panose="020B0503020202020204" pitchFamily="34" charset="0"/>
              </a:rPr>
              <a:t> Fig 2 Domestic credit to private sector by banks (% of GDP)</a:t>
            </a:r>
          </a:p>
        </c:rich>
      </c:tx>
      <c:layout>
        <c:manualLayout>
          <c:xMode val="edge"/>
          <c:yMode val="edge"/>
          <c:x val="0.17824943356439418"/>
          <c:y val="3.1894660555490263E-2"/>
        </c:manualLayout>
      </c:layout>
      <c:overlay val="0"/>
      <c:spPr>
        <a:noFill/>
        <a:ln>
          <a:noFill/>
        </a:ln>
        <a:effectLst/>
      </c:spPr>
      <c:txPr>
        <a:bodyPr rot="0" spcFirstLastPara="1" vertOverflow="ellipsis" vert="horz" wrap="square" anchor="ctr" anchorCtr="1"/>
        <a:lstStyle/>
        <a:p>
          <a:pPr algn="ctr">
            <a:defRPr sz="1862" b="0" i="0" u="none" strike="noStrike" kern="1200" cap="none" spc="20" baseline="0">
              <a:solidFill>
                <a:schemeClr val="dk1">
                  <a:lumMod val="50000"/>
                  <a:lumOff val="50000"/>
                </a:schemeClr>
              </a:solidFill>
              <a:latin typeface="+mn-lt"/>
              <a:ea typeface="+mn-ea"/>
              <a:cs typeface="+mn-cs"/>
            </a:defRPr>
          </a:pPr>
          <a:endParaRPr lang="fr-FR"/>
        </a:p>
      </c:txPr>
    </c:title>
    <c:autoTitleDeleted val="0"/>
    <c:plotArea>
      <c:layout/>
      <c:lineChart>
        <c:grouping val="standard"/>
        <c:varyColors val="0"/>
        <c:ser>
          <c:idx val="0"/>
          <c:order val="0"/>
          <c:tx>
            <c:strRef>
              <c:f>Feuil1!$B$1</c:f>
              <c:strCache>
                <c:ptCount val="1"/>
                <c:pt idx="0">
                  <c:v>Domestic credit to private sector by banks (% of GDP)</c:v>
                </c:pt>
              </c:strCache>
            </c:strRef>
          </c:tx>
          <c:spPr>
            <a:ln w="22225" cap="rnd" cmpd="sng" algn="ctr">
              <a:solidFill>
                <a:schemeClr val="accent1"/>
              </a:solidFill>
              <a:round/>
            </a:ln>
            <a:effectLst/>
          </c:spPr>
          <c:marker>
            <c:symbol val="none"/>
          </c:marker>
          <c:cat>
            <c:numRef>
              <c:f>Feuil1!$A$2:$A$57</c:f>
              <c:numCache>
                <c:formatCode>General</c:formatCode>
                <c:ptCount val="56"/>
                <c:pt idx="0">
                  <c:v>1965</c:v>
                </c:pt>
                <c:pt idx="1">
                  <c:v>1966</c:v>
                </c:pt>
                <c:pt idx="2">
                  <c:v>1967</c:v>
                </c:pt>
                <c:pt idx="3">
                  <c:v>1968</c:v>
                </c:pt>
                <c:pt idx="4">
                  <c:v>1969</c:v>
                </c:pt>
                <c:pt idx="5">
                  <c:v>1970</c:v>
                </c:pt>
                <c:pt idx="6">
                  <c:v>1971</c:v>
                </c:pt>
                <c:pt idx="7">
                  <c:v>1972</c:v>
                </c:pt>
                <c:pt idx="8">
                  <c:v>1973</c:v>
                </c:pt>
                <c:pt idx="9">
                  <c:v>1974</c:v>
                </c:pt>
                <c:pt idx="10">
                  <c:v>1975</c:v>
                </c:pt>
                <c:pt idx="11">
                  <c:v>1976</c:v>
                </c:pt>
                <c:pt idx="12">
                  <c:v>1977</c:v>
                </c:pt>
                <c:pt idx="13">
                  <c:v>1978</c:v>
                </c:pt>
                <c:pt idx="14">
                  <c:v>1979</c:v>
                </c:pt>
                <c:pt idx="15">
                  <c:v>1980</c:v>
                </c:pt>
                <c:pt idx="16">
                  <c:v>1981</c:v>
                </c:pt>
                <c:pt idx="17">
                  <c:v>1982</c:v>
                </c:pt>
                <c:pt idx="18">
                  <c:v>1983</c:v>
                </c:pt>
                <c:pt idx="19">
                  <c:v>1984</c:v>
                </c:pt>
                <c:pt idx="20">
                  <c:v>1985</c:v>
                </c:pt>
                <c:pt idx="21">
                  <c:v>1986</c:v>
                </c:pt>
                <c:pt idx="22">
                  <c:v>1987</c:v>
                </c:pt>
                <c:pt idx="23">
                  <c:v>1988</c:v>
                </c:pt>
                <c:pt idx="24">
                  <c:v>1989</c:v>
                </c:pt>
                <c:pt idx="25">
                  <c:v>1990</c:v>
                </c:pt>
                <c:pt idx="26">
                  <c:v>1991</c:v>
                </c:pt>
                <c:pt idx="27">
                  <c:v>1992</c:v>
                </c:pt>
                <c:pt idx="28">
                  <c:v>1993</c:v>
                </c:pt>
                <c:pt idx="29">
                  <c:v>1994</c:v>
                </c:pt>
                <c:pt idx="30">
                  <c:v>1995</c:v>
                </c:pt>
                <c:pt idx="31">
                  <c:v>1996</c:v>
                </c:pt>
                <c:pt idx="32">
                  <c:v>1997</c:v>
                </c:pt>
                <c:pt idx="33">
                  <c:v>1998</c:v>
                </c:pt>
                <c:pt idx="34">
                  <c:v>1999</c:v>
                </c:pt>
                <c:pt idx="35">
                  <c:v>2000</c:v>
                </c:pt>
                <c:pt idx="36">
                  <c:v>2001</c:v>
                </c:pt>
                <c:pt idx="37">
                  <c:v>2002</c:v>
                </c:pt>
                <c:pt idx="38">
                  <c:v>2003</c:v>
                </c:pt>
                <c:pt idx="39">
                  <c:v>2004</c:v>
                </c:pt>
                <c:pt idx="40">
                  <c:v>2005</c:v>
                </c:pt>
                <c:pt idx="41">
                  <c:v>2006</c:v>
                </c:pt>
                <c:pt idx="42">
                  <c:v>2007</c:v>
                </c:pt>
                <c:pt idx="43">
                  <c:v>2008</c:v>
                </c:pt>
                <c:pt idx="44">
                  <c:v>2009</c:v>
                </c:pt>
                <c:pt idx="45">
                  <c:v>2010</c:v>
                </c:pt>
                <c:pt idx="46">
                  <c:v>2011</c:v>
                </c:pt>
                <c:pt idx="47">
                  <c:v>2012</c:v>
                </c:pt>
                <c:pt idx="48">
                  <c:v>2013</c:v>
                </c:pt>
                <c:pt idx="49">
                  <c:v>2014</c:v>
                </c:pt>
                <c:pt idx="50">
                  <c:v>2015</c:v>
                </c:pt>
                <c:pt idx="51">
                  <c:v>2016</c:v>
                </c:pt>
                <c:pt idx="52">
                  <c:v>2017</c:v>
                </c:pt>
                <c:pt idx="53">
                  <c:v>2018</c:v>
                </c:pt>
                <c:pt idx="54">
                  <c:v>2019</c:v>
                </c:pt>
                <c:pt idx="55">
                  <c:v>2020</c:v>
                </c:pt>
              </c:numCache>
            </c:numRef>
          </c:cat>
          <c:val>
            <c:numRef>
              <c:f>Feuil1!$B$2:$B$57</c:f>
              <c:numCache>
                <c:formatCode>General</c:formatCode>
                <c:ptCount val="56"/>
                <c:pt idx="0">
                  <c:v>28.619834710743802</c:v>
                </c:pt>
                <c:pt idx="1">
                  <c:v>32.686367795059468</c:v>
                </c:pt>
                <c:pt idx="2">
                  <c:v>34.853157894736839</c:v>
                </c:pt>
                <c:pt idx="3">
                  <c:v>34.93084522502744</c:v>
                </c:pt>
                <c:pt idx="4">
                  <c:v>34.603071470761961</c:v>
                </c:pt>
                <c:pt idx="5">
                  <c:v>33.720884065643197</c:v>
                </c:pt>
                <c:pt idx="6">
                  <c:v>32.317067635043124</c:v>
                </c:pt>
                <c:pt idx="7">
                  <c:v>31.089555035128807</c:v>
                </c:pt>
                <c:pt idx="8">
                  <c:v>34.376704594805872</c:v>
                </c:pt>
                <c:pt idx="9">
                  <c:v>33.470991084119397</c:v>
                </c:pt>
                <c:pt idx="10">
                  <c:v>38.651717009302864</c:v>
                </c:pt>
                <c:pt idx="11">
                  <c:v>39.18184169684428</c:v>
                </c:pt>
                <c:pt idx="12">
                  <c:v>39.792098179661487</c:v>
                </c:pt>
                <c:pt idx="13">
                  <c:v>39.734409597809893</c:v>
                </c:pt>
                <c:pt idx="14">
                  <c:v>37.230184804928129</c:v>
                </c:pt>
                <c:pt idx="15">
                  <c:v>37.690185002118341</c:v>
                </c:pt>
                <c:pt idx="16">
                  <c:v>42.194834214320039</c:v>
                </c:pt>
                <c:pt idx="17">
                  <c:v>45.93060527849471</c:v>
                </c:pt>
                <c:pt idx="18">
                  <c:v>47.187893650429594</c:v>
                </c:pt>
                <c:pt idx="19">
                  <c:v>47.159300729835941</c:v>
                </c:pt>
                <c:pt idx="20">
                  <c:v>49.594346209195962</c:v>
                </c:pt>
                <c:pt idx="21">
                  <c:v>52.181777554326572</c:v>
                </c:pt>
                <c:pt idx="22">
                  <c:v>49.985775266635969</c:v>
                </c:pt>
                <c:pt idx="23">
                  <c:v>51.374927834099246</c:v>
                </c:pt>
                <c:pt idx="24">
                  <c:v>58.891907110605942</c:v>
                </c:pt>
                <c:pt idx="25">
                  <c:v>55.076333478184495</c:v>
                </c:pt>
                <c:pt idx="26">
                  <c:v>53.757332402234638</c:v>
                </c:pt>
                <c:pt idx="27">
                  <c:v>54.004720629222668</c:v>
                </c:pt>
                <c:pt idx="28">
                  <c:v>53.926236104480665</c:v>
                </c:pt>
                <c:pt idx="29">
                  <c:v>53.813922017478397</c:v>
                </c:pt>
                <c:pt idx="30">
                  <c:v>54.386170374975073</c:v>
                </c:pt>
                <c:pt idx="31">
                  <c:v>49.157623660594872</c:v>
                </c:pt>
                <c:pt idx="32">
                  <c:v>45.938221885160871</c:v>
                </c:pt>
                <c:pt idx="33">
                  <c:v>46.489900312153857</c:v>
                </c:pt>
                <c:pt idx="34">
                  <c:v>46.488106173619734</c:v>
                </c:pt>
                <c:pt idx="35">
                  <c:v>53.397806573484544</c:v>
                </c:pt>
                <c:pt idx="36">
                  <c:v>49.596913794949977</c:v>
                </c:pt>
                <c:pt idx="37">
                  <c:v>50.610473186388347</c:v>
                </c:pt>
                <c:pt idx="38">
                  <c:v>49.512709856614613</c:v>
                </c:pt>
                <c:pt idx="39">
                  <c:v>49.549918493247681</c:v>
                </c:pt>
                <c:pt idx="40">
                  <c:v>49.997816474409497</c:v>
                </c:pt>
                <c:pt idx="41">
                  <c:v>48.535973572763915</c:v>
                </c:pt>
                <c:pt idx="42">
                  <c:v>47.9532263279688</c:v>
                </c:pt>
                <c:pt idx="43">
                  <c:v>48.456007888405225</c:v>
                </c:pt>
                <c:pt idx="44">
                  <c:v>49.927236039858755</c:v>
                </c:pt>
                <c:pt idx="45">
                  <c:v>52.20073232035066</c:v>
                </c:pt>
                <c:pt idx="46">
                  <c:v>57.889053996219772</c:v>
                </c:pt>
                <c:pt idx="47">
                  <c:v>57.808900768814794</c:v>
                </c:pt>
                <c:pt idx="48">
                  <c:v>57.917233816180605</c:v>
                </c:pt>
                <c:pt idx="49">
                  <c:v>59.76783921920623</c:v>
                </c:pt>
                <c:pt idx="50">
                  <c:v>60.096526212559141</c:v>
                </c:pt>
                <c:pt idx="51">
                  <c:v>62.209360329459763</c:v>
                </c:pt>
                <c:pt idx="52">
                  <c:v>64.715842420696276</c:v>
                </c:pt>
                <c:pt idx="53">
                  <c:v>63.486594737029968</c:v>
                </c:pt>
                <c:pt idx="54">
                  <c:v>59.444047153986347</c:v>
                </c:pt>
                <c:pt idx="55">
                  <c:v>67.712749233152351</c:v>
                </c:pt>
              </c:numCache>
            </c:numRef>
          </c:val>
          <c:smooth val="0"/>
          <c:extLst>
            <c:ext xmlns:c16="http://schemas.microsoft.com/office/drawing/2014/chart" uri="{C3380CC4-5D6E-409C-BE32-E72D297353CC}">
              <c16:uniqueId val="{00000000-C983-4573-B44C-FC361F523122}"/>
            </c:ext>
          </c:extLst>
        </c:ser>
        <c:dLbls>
          <c:showLegendKey val="0"/>
          <c:showVal val="0"/>
          <c:showCatName val="0"/>
          <c:showSerName val="0"/>
          <c:showPercent val="0"/>
          <c:showBubbleSize val="0"/>
        </c:dLbls>
        <c:dropLines>
          <c:spPr>
            <a:ln w="9525" cap="flat" cmpd="sng" algn="ctr">
              <a:solidFill>
                <a:schemeClr val="dk1">
                  <a:lumMod val="35000"/>
                  <a:lumOff val="65000"/>
                  <a:alpha val="33000"/>
                </a:schemeClr>
              </a:solidFill>
              <a:round/>
            </a:ln>
            <a:effectLst/>
          </c:spPr>
        </c:dropLines>
        <c:smooth val="0"/>
        <c:axId val="1747484383"/>
        <c:axId val="1747501855"/>
      </c:lineChart>
      <c:catAx>
        <c:axId val="1747484383"/>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spc="20" baseline="0">
                <a:solidFill>
                  <a:schemeClr val="dk1">
                    <a:lumMod val="65000"/>
                    <a:lumOff val="35000"/>
                  </a:schemeClr>
                </a:solidFill>
                <a:latin typeface="+mn-lt"/>
                <a:ea typeface="+mn-ea"/>
                <a:cs typeface="+mn-cs"/>
              </a:defRPr>
            </a:pPr>
            <a:endParaRPr lang="fr-FR"/>
          </a:p>
        </c:txPr>
        <c:crossAx val="1747501855"/>
        <c:crosses val="autoZero"/>
        <c:auto val="1"/>
        <c:lblAlgn val="ctr"/>
        <c:lblOffset val="100"/>
        <c:tickMarkSkip val="2"/>
        <c:noMultiLvlLbl val="0"/>
      </c:catAx>
      <c:valAx>
        <c:axId val="1747501855"/>
        <c:scaling>
          <c:orientation val="minMax"/>
          <c:max val="70"/>
          <c:min val="20"/>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spc="20" baseline="0">
                <a:solidFill>
                  <a:schemeClr val="dk1">
                    <a:lumMod val="65000"/>
                    <a:lumOff val="35000"/>
                  </a:schemeClr>
                </a:solidFill>
                <a:latin typeface="+mn-lt"/>
                <a:ea typeface="+mn-ea"/>
                <a:cs typeface="+mn-cs"/>
              </a:defRPr>
            </a:pPr>
            <a:endParaRPr lang="fr-FR"/>
          </a:p>
        </c:txPr>
        <c:crossAx val="1747484383"/>
        <c:crosses val="autoZero"/>
        <c:crossBetween val="between"/>
      </c:valAx>
      <c:spPr>
        <a:gradFill>
          <a:gsLst>
            <a:gs pos="100000">
              <a:schemeClr val="lt1">
                <a:lumMod val="95000"/>
              </a:schemeClr>
            </a:gs>
            <a:gs pos="0">
              <a:schemeClr val="lt1"/>
            </a:gs>
          </a:gsLst>
          <a:lin ang="5400000" scaled="0"/>
        </a:gradFill>
        <a:ln>
          <a:noFill/>
        </a:ln>
        <a:effectLst/>
      </c:spPr>
    </c:plotArea>
    <c:plotVisOnly val="1"/>
    <c:dispBlanksAs val="gap"/>
    <c:showDLblsOverMax val="0"/>
  </c:chart>
  <c:spPr>
    <a:solidFill>
      <a:schemeClr val="lt1"/>
    </a:solid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8">
  <cs:axisTitle>
    <cs:lnRef idx="0"/>
    <cs:fillRef idx="0"/>
    <cs:effectRef idx="0"/>
    <cs:fontRef idx="minor">
      <a:schemeClr val="lt1">
        <a:lumMod val="75000"/>
      </a:schemeClr>
    </cs:fontRef>
    <cs:defRPr sz="1197" b="1" kern="1200" cap="all"/>
  </cs:axisTitle>
  <cs:categoryAxis>
    <cs:lnRef idx="0"/>
    <cs:fillRef idx="0"/>
    <cs:effectRef idx="0"/>
    <cs:fontRef idx="minor">
      <a:schemeClr val="lt1">
        <a:lumMod val="75000"/>
      </a:schemeClr>
    </cs:fontRef>
    <cs:spPr>
      <a:ln w="9525" cap="flat" cmpd="sng" algn="ctr">
        <a:solidFill>
          <a:schemeClr val="lt1">
            <a:lumMod val="50000"/>
          </a:schemeClr>
        </a:solidFill>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7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9525" cap="rnd">
        <a:solidFill>
          <a:schemeClr val="phClr"/>
        </a:solidFill>
        <a:round/>
      </a:ln>
    </cs:spPr>
  </cs:dataPointLine>
  <cs:dataPointMarker>
    <cs:lnRef idx="0">
      <cs:styleClr val="auto"/>
    </cs:lnRef>
    <cs:fillRef idx="3">
      <cs:styleClr val="auto"/>
    </cs:fillRef>
    <cs:effectRef idx="3"/>
    <cs:fontRef idx="minor">
      <a:schemeClr val="tx1"/>
    </cs:fontRef>
    <cs:spPr>
      <a:ln w="9525" cap="rnd">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7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7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75000"/>
      </a:schemeClr>
    </cs:fontRef>
    <cs:spPr>
      <a:ln w="9525" cap="flat" cmpd="sng" algn="ctr">
        <a:solidFill>
          <a:schemeClr val="lt1">
            <a:lumMod val="50000"/>
          </a:schemeClr>
        </a:solidFill>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lt1">
        <a:lumMod val="7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75000"/>
      </a:schemeClr>
    </cs:fontRef>
    <cs:spPr>
      <a:ln w="9525" cap="flat" cmpd="sng" algn="ctr">
        <a:solidFill>
          <a:schemeClr val="lt1">
            <a:lumMod val="50000"/>
          </a:schemeClr>
        </a:solidFill>
      </a:ln>
    </cs:spPr>
    <cs:defRPr sz="1197"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30">
  <cs:axisTitle>
    <cs:lnRef idx="0"/>
    <cs:fillRef idx="0"/>
    <cs:effectRef idx="0"/>
    <cs:fontRef idx="minor">
      <a:schemeClr val="dk1">
        <a:lumMod val="65000"/>
        <a:lumOff val="35000"/>
      </a:schemeClr>
    </cs:fontRef>
    <cs:defRPr sz="1197" kern="1200" cap="all"/>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b="0" kern="1200" spc="20" baseline="0"/>
  </cs:categoryAxis>
  <cs:chartArea mods="allowNoLineOverride">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0"/>
    <cs:effectRef idx="0"/>
    <cs:fontRef idx="minor">
      <a:schemeClr val="dk1"/>
    </cs:fontRef>
    <cs:spPr>
      <a:ln w="22225" cap="rnd" cmpd="sng" algn="ctr">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cap="flat" cmpd="sng" algn="ctr">
        <a:solidFill>
          <a:schemeClr val="phClr"/>
        </a:solidFill>
        <a:round/>
      </a:ln>
    </cs:spPr>
  </cs:dataPointMarker>
  <cs:dataPointMarkerLayout symbol="circle" size="4"/>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dk1">
            <a:lumMod val="65000"/>
            <a:lumOff val="35000"/>
          </a:schemeClr>
        </a:solidFill>
      </a:ln>
    </cs:spPr>
  </cs:downBar>
  <cs:dropLine>
    <cs:lnRef idx="0"/>
    <cs:fillRef idx="0"/>
    <cs:effectRef idx="0"/>
    <cs:fontRef idx="minor">
      <a:schemeClr val="dk1"/>
    </cs:fontRef>
    <cs:spPr>
      <a:ln w="9525" cap="flat" cmpd="sng" algn="ctr">
        <a:solidFill>
          <a:schemeClr val="dk1">
            <a:lumMod val="35000"/>
            <a:lumOff val="65000"/>
            <a:alpha val="33000"/>
          </a:schemeClr>
        </a:solidFill>
        <a:round/>
      </a:ln>
    </cs:spPr>
  </cs:dropLine>
  <cs:errorBar>
    <cs:lnRef idx="0"/>
    <cs:fillRef idx="0"/>
    <cs:effectRef idx="0"/>
    <cs:fontRef idx="minor">
      <a:schemeClr val="dk1"/>
    </cs:fontRef>
    <cs:spPr>
      <a:ln w="9525">
        <a:solidFill>
          <a:schemeClr val="dk1">
            <a:lumMod val="65000"/>
            <a:lumOff val="35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gradFill>
        <a:gsLst>
          <a:gs pos="100000">
            <a:schemeClr val="lt1">
              <a:lumMod val="95000"/>
            </a:schemeClr>
          </a:gs>
          <a:gs pos="0">
            <a:schemeClr val="lt1"/>
          </a:gs>
        </a:gsLst>
        <a:lin ang="5400000" scaled="0"/>
      </a:gradFill>
    </cs:spPr>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35000"/>
            <a:lumOff val="65000"/>
          </a:schemeClr>
        </a:solidFill>
        <a:prstDash val="dash"/>
      </a:ln>
    </cs:spPr>
  </cs:seriesLine>
  <cs:title>
    <cs:lnRef idx="0"/>
    <cs:fillRef idx="0"/>
    <cs:effectRef idx="0"/>
    <cs:fontRef idx="minor">
      <a:schemeClr val="dk1">
        <a:lumMod val="50000"/>
        <a:lumOff val="50000"/>
      </a:schemeClr>
    </cs:fontRef>
    <cs:defRPr sz="1862" kern="1200" cap="none" spc="2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65000"/>
        <a:lumOff val="35000"/>
      </a:schemeClr>
    </cs:fontRef>
    <cs:defRPr sz="1197" kern="1200" spc="20" baseline="0"/>
  </cs:valueAxis>
  <cs:wall>
    <cs:lnRef idx="0"/>
    <cs:fillRef idx="0"/>
    <cs:effectRef idx="0"/>
    <cs:fontRef idx="minor">
      <a:schemeClr val="dk1"/>
    </cs:fontRef>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emf"/></Relationships>
</file>

<file path=ppt/drawings/drawing1.xml><?xml version="1.0" encoding="utf-8"?>
<c:userShapes xmlns:c="http://schemas.openxmlformats.org/drawingml/2006/chart">
  <cdr:relSizeAnchor xmlns:cdr="http://schemas.openxmlformats.org/drawingml/2006/chartDrawing">
    <cdr:from>
      <cdr:x>0.89443</cdr:x>
      <cdr:y>0.08341</cdr:y>
    </cdr:from>
    <cdr:to>
      <cdr:x>0.99569</cdr:x>
      <cdr:y>0.58889</cdr:y>
    </cdr:to>
    <cdr:sp macro="" textlink="">
      <cdr:nvSpPr>
        <cdr:cNvPr id="2" name="Ellipse 1">
          <a:extLst xmlns:a="http://schemas.openxmlformats.org/drawingml/2006/main">
            <a:ext uri="{FF2B5EF4-FFF2-40B4-BE49-F238E27FC236}">
              <a16:creationId xmlns:a16="http://schemas.microsoft.com/office/drawing/2014/main" id="{2AA408B7-3961-4F01-A4CF-E1765FA7BA15}"/>
            </a:ext>
          </a:extLst>
        </cdr:cNvPr>
        <cdr:cNvSpPr/>
      </cdr:nvSpPr>
      <cdr:spPr>
        <a:xfrm xmlns:a="http://schemas.openxmlformats.org/drawingml/2006/main">
          <a:off x="5384263" y="228818"/>
          <a:ext cx="609600" cy="1386625"/>
        </a:xfrm>
        <a:prstGeom xmlns:a="http://schemas.openxmlformats.org/drawingml/2006/main" prst="ellipse">
          <a:avLst/>
        </a:prstGeom>
        <a:noFill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fr-F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301642" cy="341026"/>
          </a:xfrm>
          <a:prstGeom prst="rect">
            <a:avLst/>
          </a:prstGeom>
        </p:spPr>
        <p:txBody>
          <a:bodyPr vert="horz" lIns="83759" tIns="41880" rIns="83759" bIns="41880" rtlCol="0"/>
          <a:lstStyle>
            <a:lvl1pPr algn="l">
              <a:defRPr sz="1100"/>
            </a:lvl1pPr>
          </a:lstStyle>
          <a:p>
            <a:endParaRPr lang="en-US"/>
          </a:p>
        </p:txBody>
      </p:sp>
      <p:sp>
        <p:nvSpPr>
          <p:cNvPr id="3" name="Espace réservé de la date 2"/>
          <p:cNvSpPr>
            <a:spLocks noGrp="1"/>
          </p:cNvSpPr>
          <p:nvPr>
            <p:ph type="dt" idx="1"/>
          </p:nvPr>
        </p:nvSpPr>
        <p:spPr>
          <a:xfrm>
            <a:off x="5623523" y="0"/>
            <a:ext cx="4300168" cy="341026"/>
          </a:xfrm>
          <a:prstGeom prst="rect">
            <a:avLst/>
          </a:prstGeom>
        </p:spPr>
        <p:txBody>
          <a:bodyPr vert="horz" lIns="83759" tIns="41880" rIns="83759" bIns="41880" rtlCol="0"/>
          <a:lstStyle>
            <a:lvl1pPr algn="r">
              <a:defRPr sz="1100"/>
            </a:lvl1pPr>
          </a:lstStyle>
          <a:p>
            <a:fld id="{ECA58076-A1CC-4B1F-B4A3-70F78D1DEE2A}" type="datetimeFigureOut">
              <a:rPr lang="en-US" smtClean="0"/>
              <a:t>12/4/2023</a:t>
            </a:fld>
            <a:endParaRPr lang="en-US"/>
          </a:p>
        </p:txBody>
      </p:sp>
      <p:sp>
        <p:nvSpPr>
          <p:cNvPr id="4" name="Espace réservé de l'image des diapositives 3"/>
          <p:cNvSpPr>
            <a:spLocks noGrp="1" noRot="1" noChangeAspect="1"/>
          </p:cNvSpPr>
          <p:nvPr>
            <p:ph type="sldImg" idx="2"/>
          </p:nvPr>
        </p:nvSpPr>
        <p:spPr>
          <a:xfrm>
            <a:off x="3343275" y="850900"/>
            <a:ext cx="3240088" cy="2292350"/>
          </a:xfrm>
          <a:prstGeom prst="rect">
            <a:avLst/>
          </a:prstGeom>
          <a:noFill/>
          <a:ln w="12700">
            <a:solidFill>
              <a:prstClr val="black"/>
            </a:solidFill>
          </a:ln>
        </p:spPr>
        <p:txBody>
          <a:bodyPr vert="horz" lIns="83759" tIns="41880" rIns="83759" bIns="41880" rtlCol="0" anchor="ctr"/>
          <a:lstStyle/>
          <a:p>
            <a:endParaRPr lang="en-US"/>
          </a:p>
        </p:txBody>
      </p:sp>
      <p:sp>
        <p:nvSpPr>
          <p:cNvPr id="5" name="Espace réservé des commentaires 4"/>
          <p:cNvSpPr>
            <a:spLocks noGrp="1"/>
          </p:cNvSpPr>
          <p:nvPr>
            <p:ph type="body" sz="quarter" idx="3"/>
          </p:nvPr>
        </p:nvSpPr>
        <p:spPr>
          <a:xfrm>
            <a:off x="993254" y="3271845"/>
            <a:ext cx="7940131" cy="2676834"/>
          </a:xfrm>
          <a:prstGeom prst="rect">
            <a:avLst/>
          </a:prstGeom>
        </p:spPr>
        <p:txBody>
          <a:bodyPr vert="horz" lIns="83759" tIns="41880" rIns="83759" bIns="4188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6" name="Espace réservé du pied de page 5"/>
          <p:cNvSpPr>
            <a:spLocks noGrp="1"/>
          </p:cNvSpPr>
          <p:nvPr>
            <p:ph type="ftr" sz="quarter" idx="4"/>
          </p:nvPr>
        </p:nvSpPr>
        <p:spPr>
          <a:xfrm>
            <a:off x="0" y="6456650"/>
            <a:ext cx="4301642" cy="341025"/>
          </a:xfrm>
          <a:prstGeom prst="rect">
            <a:avLst/>
          </a:prstGeom>
        </p:spPr>
        <p:txBody>
          <a:bodyPr vert="horz" lIns="83759" tIns="41880" rIns="83759" bIns="41880" rtlCol="0" anchor="b"/>
          <a:lstStyle>
            <a:lvl1pPr algn="l">
              <a:defRPr sz="1100"/>
            </a:lvl1pPr>
          </a:lstStyle>
          <a:p>
            <a:endParaRPr lang="en-US"/>
          </a:p>
        </p:txBody>
      </p:sp>
      <p:sp>
        <p:nvSpPr>
          <p:cNvPr id="7" name="Espace réservé du numéro de diapositive 6"/>
          <p:cNvSpPr>
            <a:spLocks noGrp="1"/>
          </p:cNvSpPr>
          <p:nvPr>
            <p:ph type="sldNum" sz="quarter" idx="5"/>
          </p:nvPr>
        </p:nvSpPr>
        <p:spPr>
          <a:xfrm>
            <a:off x="5623523" y="6456650"/>
            <a:ext cx="4300168" cy="341025"/>
          </a:xfrm>
          <a:prstGeom prst="rect">
            <a:avLst/>
          </a:prstGeom>
        </p:spPr>
        <p:txBody>
          <a:bodyPr vert="horz" lIns="83759" tIns="41880" rIns="83759" bIns="41880" rtlCol="0" anchor="b"/>
          <a:lstStyle>
            <a:lvl1pPr algn="r">
              <a:defRPr sz="1100"/>
            </a:lvl1pPr>
          </a:lstStyle>
          <a:p>
            <a:fld id="{E75B16CC-930D-4008-BE1F-AEE0938D0C8D}" type="slidenum">
              <a:rPr lang="en-US" smtClean="0"/>
              <a:t>‹N°›</a:t>
            </a:fld>
            <a:endParaRPr lang="en-US"/>
          </a:p>
        </p:txBody>
      </p:sp>
    </p:spTree>
    <p:extLst>
      <p:ext uri="{BB962C8B-B14F-4D97-AF65-F5344CB8AC3E}">
        <p14:creationId xmlns:p14="http://schemas.microsoft.com/office/powerpoint/2010/main" val="18997973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1</a:t>
            </a:fld>
            <a:endParaRPr lang="en-US"/>
          </a:p>
        </p:txBody>
      </p:sp>
    </p:spTree>
    <p:extLst>
      <p:ext uri="{BB962C8B-B14F-4D97-AF65-F5344CB8AC3E}">
        <p14:creationId xmlns:p14="http://schemas.microsoft.com/office/powerpoint/2010/main" val="19579951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11</a:t>
            </a:fld>
            <a:endParaRPr lang="en-US"/>
          </a:p>
        </p:txBody>
      </p:sp>
    </p:spTree>
    <p:extLst>
      <p:ext uri="{BB962C8B-B14F-4D97-AF65-F5344CB8AC3E}">
        <p14:creationId xmlns:p14="http://schemas.microsoft.com/office/powerpoint/2010/main" val="1092836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E75B16CC-930D-4008-BE1F-AEE0938D0C8D}" type="slidenum">
              <a:rPr lang="en-US" smtClean="0"/>
              <a:t>12</a:t>
            </a:fld>
            <a:endParaRPr lang="en-US"/>
          </a:p>
        </p:txBody>
      </p:sp>
    </p:spTree>
    <p:extLst>
      <p:ext uri="{BB962C8B-B14F-4D97-AF65-F5344CB8AC3E}">
        <p14:creationId xmlns:p14="http://schemas.microsoft.com/office/powerpoint/2010/main" val="20730563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13</a:t>
            </a:fld>
            <a:endParaRPr lang="en-US"/>
          </a:p>
        </p:txBody>
      </p:sp>
    </p:spTree>
    <p:extLst>
      <p:ext uri="{BB962C8B-B14F-4D97-AF65-F5344CB8AC3E}">
        <p14:creationId xmlns:p14="http://schemas.microsoft.com/office/powerpoint/2010/main" val="17551447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14</a:t>
            </a:fld>
            <a:endParaRPr lang="en-US"/>
          </a:p>
        </p:txBody>
      </p:sp>
    </p:spTree>
    <p:extLst>
      <p:ext uri="{BB962C8B-B14F-4D97-AF65-F5344CB8AC3E}">
        <p14:creationId xmlns:p14="http://schemas.microsoft.com/office/powerpoint/2010/main" val="21496937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15</a:t>
            </a:fld>
            <a:endParaRPr lang="en-US"/>
          </a:p>
        </p:txBody>
      </p:sp>
    </p:spTree>
    <p:extLst>
      <p:ext uri="{BB962C8B-B14F-4D97-AF65-F5344CB8AC3E}">
        <p14:creationId xmlns:p14="http://schemas.microsoft.com/office/powerpoint/2010/main" val="21903311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16</a:t>
            </a:fld>
            <a:endParaRPr lang="en-US"/>
          </a:p>
        </p:txBody>
      </p:sp>
    </p:spTree>
    <p:extLst>
      <p:ext uri="{BB962C8B-B14F-4D97-AF65-F5344CB8AC3E}">
        <p14:creationId xmlns:p14="http://schemas.microsoft.com/office/powerpoint/2010/main" val="701289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17</a:t>
            </a:fld>
            <a:endParaRPr lang="en-US"/>
          </a:p>
        </p:txBody>
      </p:sp>
    </p:spTree>
    <p:extLst>
      <p:ext uri="{BB962C8B-B14F-4D97-AF65-F5344CB8AC3E}">
        <p14:creationId xmlns:p14="http://schemas.microsoft.com/office/powerpoint/2010/main" val="10073253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18</a:t>
            </a:fld>
            <a:endParaRPr lang="en-US"/>
          </a:p>
        </p:txBody>
      </p:sp>
    </p:spTree>
    <p:extLst>
      <p:ext uri="{BB962C8B-B14F-4D97-AF65-F5344CB8AC3E}">
        <p14:creationId xmlns:p14="http://schemas.microsoft.com/office/powerpoint/2010/main" val="20601210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19</a:t>
            </a:fld>
            <a:endParaRPr lang="en-US"/>
          </a:p>
        </p:txBody>
      </p:sp>
    </p:spTree>
    <p:extLst>
      <p:ext uri="{BB962C8B-B14F-4D97-AF65-F5344CB8AC3E}">
        <p14:creationId xmlns:p14="http://schemas.microsoft.com/office/powerpoint/2010/main" val="15249828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20</a:t>
            </a:fld>
            <a:endParaRPr lang="en-US"/>
          </a:p>
        </p:txBody>
      </p:sp>
    </p:spTree>
    <p:extLst>
      <p:ext uri="{BB962C8B-B14F-4D97-AF65-F5344CB8AC3E}">
        <p14:creationId xmlns:p14="http://schemas.microsoft.com/office/powerpoint/2010/main" val="3882572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3</a:t>
            </a:fld>
            <a:endParaRPr lang="en-US"/>
          </a:p>
        </p:txBody>
      </p:sp>
    </p:spTree>
    <p:extLst>
      <p:ext uri="{BB962C8B-B14F-4D97-AF65-F5344CB8AC3E}">
        <p14:creationId xmlns:p14="http://schemas.microsoft.com/office/powerpoint/2010/main" val="1760450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21</a:t>
            </a:fld>
            <a:endParaRPr lang="en-US"/>
          </a:p>
        </p:txBody>
      </p:sp>
    </p:spTree>
    <p:extLst>
      <p:ext uri="{BB962C8B-B14F-4D97-AF65-F5344CB8AC3E}">
        <p14:creationId xmlns:p14="http://schemas.microsoft.com/office/powerpoint/2010/main" val="40654869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22</a:t>
            </a:fld>
            <a:endParaRPr lang="en-US"/>
          </a:p>
        </p:txBody>
      </p:sp>
    </p:spTree>
    <p:extLst>
      <p:ext uri="{BB962C8B-B14F-4D97-AF65-F5344CB8AC3E}">
        <p14:creationId xmlns:p14="http://schemas.microsoft.com/office/powerpoint/2010/main" val="16881570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23</a:t>
            </a:fld>
            <a:endParaRPr lang="en-US"/>
          </a:p>
        </p:txBody>
      </p:sp>
    </p:spTree>
    <p:extLst>
      <p:ext uri="{BB962C8B-B14F-4D97-AF65-F5344CB8AC3E}">
        <p14:creationId xmlns:p14="http://schemas.microsoft.com/office/powerpoint/2010/main" val="3718868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4</a:t>
            </a:fld>
            <a:endParaRPr lang="en-US"/>
          </a:p>
        </p:txBody>
      </p:sp>
    </p:spTree>
    <p:extLst>
      <p:ext uri="{BB962C8B-B14F-4D97-AF65-F5344CB8AC3E}">
        <p14:creationId xmlns:p14="http://schemas.microsoft.com/office/powerpoint/2010/main" val="2357599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baseline="0"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5</a:t>
            </a:fld>
            <a:endParaRPr lang="en-US"/>
          </a:p>
        </p:txBody>
      </p:sp>
    </p:spTree>
    <p:extLst>
      <p:ext uri="{BB962C8B-B14F-4D97-AF65-F5344CB8AC3E}">
        <p14:creationId xmlns:p14="http://schemas.microsoft.com/office/powerpoint/2010/main" val="3408985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6</a:t>
            </a:fld>
            <a:endParaRPr lang="en-US"/>
          </a:p>
        </p:txBody>
      </p:sp>
    </p:spTree>
    <p:extLst>
      <p:ext uri="{BB962C8B-B14F-4D97-AF65-F5344CB8AC3E}">
        <p14:creationId xmlns:p14="http://schemas.microsoft.com/office/powerpoint/2010/main" val="193169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7</a:t>
            </a:fld>
            <a:endParaRPr lang="en-US"/>
          </a:p>
        </p:txBody>
      </p:sp>
    </p:spTree>
    <p:extLst>
      <p:ext uri="{BB962C8B-B14F-4D97-AF65-F5344CB8AC3E}">
        <p14:creationId xmlns:p14="http://schemas.microsoft.com/office/powerpoint/2010/main" val="10374638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8</a:t>
            </a:fld>
            <a:endParaRPr lang="en-US"/>
          </a:p>
        </p:txBody>
      </p:sp>
    </p:spTree>
    <p:extLst>
      <p:ext uri="{BB962C8B-B14F-4D97-AF65-F5344CB8AC3E}">
        <p14:creationId xmlns:p14="http://schemas.microsoft.com/office/powerpoint/2010/main" val="28848669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9</a:t>
            </a:fld>
            <a:endParaRPr lang="en-US"/>
          </a:p>
        </p:txBody>
      </p:sp>
    </p:spTree>
    <p:extLst>
      <p:ext uri="{BB962C8B-B14F-4D97-AF65-F5344CB8AC3E}">
        <p14:creationId xmlns:p14="http://schemas.microsoft.com/office/powerpoint/2010/main" val="448969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E75B16CC-930D-4008-BE1F-AEE0938D0C8D}" type="slidenum">
              <a:rPr lang="en-US" smtClean="0"/>
              <a:t>10</a:t>
            </a:fld>
            <a:endParaRPr lang="en-US"/>
          </a:p>
        </p:txBody>
      </p:sp>
    </p:spTree>
    <p:extLst>
      <p:ext uri="{BB962C8B-B14F-4D97-AF65-F5344CB8AC3E}">
        <p14:creationId xmlns:p14="http://schemas.microsoft.com/office/powerpoint/2010/main" val="353429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12/4/2023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534670" y="302867"/>
            <a:ext cx="9624060" cy="1260475"/>
          </a:xfrm>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534670" y="1692890"/>
            <a:ext cx="4724775" cy="705516"/>
          </a:xfrm>
        </p:spPr>
        <p:txBody>
          <a:bodyPr anchor="b"/>
          <a:lstStyle>
            <a:lvl1pPr marL="0" indent="0">
              <a:buNone/>
              <a:defRPr sz="2807" b="1"/>
            </a:lvl1pPr>
            <a:lvl2pPr marL="534650" indent="0">
              <a:buNone/>
              <a:defRPr sz="2339" b="1"/>
            </a:lvl2pPr>
            <a:lvl3pPr marL="1069299" indent="0">
              <a:buNone/>
              <a:defRPr sz="2105" b="1"/>
            </a:lvl3pPr>
            <a:lvl4pPr marL="1603949" indent="0">
              <a:buNone/>
              <a:defRPr sz="1871" b="1"/>
            </a:lvl4pPr>
            <a:lvl5pPr marL="2138599" indent="0">
              <a:buNone/>
              <a:defRPr sz="1871" b="1"/>
            </a:lvl5pPr>
            <a:lvl6pPr marL="2673248" indent="0">
              <a:buNone/>
              <a:defRPr sz="1871" b="1"/>
            </a:lvl6pPr>
            <a:lvl7pPr marL="3207898" indent="0">
              <a:buNone/>
              <a:defRPr sz="1871" b="1"/>
            </a:lvl7pPr>
            <a:lvl8pPr marL="3742548" indent="0">
              <a:buNone/>
              <a:defRPr sz="1871" b="1"/>
            </a:lvl8pPr>
            <a:lvl9pPr marL="4277197" indent="0">
              <a:buNone/>
              <a:defRPr sz="1871" b="1"/>
            </a:lvl9pPr>
          </a:lstStyle>
          <a:p>
            <a:pPr lvl="0"/>
            <a:r>
              <a:rPr lang="fr-FR"/>
              <a:t>Modifiez les styles du texte du masque</a:t>
            </a:r>
          </a:p>
        </p:txBody>
      </p:sp>
      <p:sp>
        <p:nvSpPr>
          <p:cNvPr id="4" name="Espace réservé du contenu 3"/>
          <p:cNvSpPr>
            <a:spLocks noGrp="1"/>
          </p:cNvSpPr>
          <p:nvPr>
            <p:ph sz="half" idx="2"/>
          </p:nvPr>
        </p:nvSpPr>
        <p:spPr>
          <a:xfrm>
            <a:off x="534670" y="2398405"/>
            <a:ext cx="4724775" cy="4357393"/>
          </a:xfrm>
        </p:spPr>
        <p:txBody>
          <a:bodyPr/>
          <a:lstStyle>
            <a:lvl1pPr>
              <a:defRPr sz="2807"/>
            </a:lvl1pPr>
            <a:lvl2pPr>
              <a:defRPr sz="2339"/>
            </a:lvl2pPr>
            <a:lvl3pPr>
              <a:defRPr sz="2105"/>
            </a:lvl3pPr>
            <a:lvl4pPr>
              <a:defRPr sz="1871"/>
            </a:lvl4pPr>
            <a:lvl5pPr>
              <a:defRPr sz="1871"/>
            </a:lvl5pPr>
            <a:lvl6pPr>
              <a:defRPr sz="1871"/>
            </a:lvl6pPr>
            <a:lvl7pPr>
              <a:defRPr sz="1871"/>
            </a:lvl7pPr>
            <a:lvl8pPr>
              <a:defRPr sz="1871"/>
            </a:lvl8pPr>
            <a:lvl9pPr>
              <a:defRPr sz="1871"/>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5432103" y="1692890"/>
            <a:ext cx="4726631" cy="705516"/>
          </a:xfrm>
        </p:spPr>
        <p:txBody>
          <a:bodyPr anchor="b"/>
          <a:lstStyle>
            <a:lvl1pPr marL="0" indent="0">
              <a:buNone/>
              <a:defRPr sz="2807" b="1"/>
            </a:lvl1pPr>
            <a:lvl2pPr marL="534650" indent="0">
              <a:buNone/>
              <a:defRPr sz="2339" b="1"/>
            </a:lvl2pPr>
            <a:lvl3pPr marL="1069299" indent="0">
              <a:buNone/>
              <a:defRPr sz="2105" b="1"/>
            </a:lvl3pPr>
            <a:lvl4pPr marL="1603949" indent="0">
              <a:buNone/>
              <a:defRPr sz="1871" b="1"/>
            </a:lvl4pPr>
            <a:lvl5pPr marL="2138599" indent="0">
              <a:buNone/>
              <a:defRPr sz="1871" b="1"/>
            </a:lvl5pPr>
            <a:lvl6pPr marL="2673248" indent="0">
              <a:buNone/>
              <a:defRPr sz="1871" b="1"/>
            </a:lvl6pPr>
            <a:lvl7pPr marL="3207898" indent="0">
              <a:buNone/>
              <a:defRPr sz="1871" b="1"/>
            </a:lvl7pPr>
            <a:lvl8pPr marL="3742548" indent="0">
              <a:buNone/>
              <a:defRPr sz="1871" b="1"/>
            </a:lvl8pPr>
            <a:lvl9pPr marL="4277197" indent="0">
              <a:buNone/>
              <a:defRPr sz="1871" b="1"/>
            </a:lvl9pPr>
          </a:lstStyle>
          <a:p>
            <a:pPr lvl="0"/>
            <a:r>
              <a:rPr lang="fr-FR"/>
              <a:t>Modifiez les styles du texte du masque</a:t>
            </a:r>
          </a:p>
        </p:txBody>
      </p:sp>
      <p:sp>
        <p:nvSpPr>
          <p:cNvPr id="6" name="Espace réservé du contenu 5"/>
          <p:cNvSpPr>
            <a:spLocks noGrp="1"/>
          </p:cNvSpPr>
          <p:nvPr>
            <p:ph sz="quarter" idx="4"/>
          </p:nvPr>
        </p:nvSpPr>
        <p:spPr>
          <a:xfrm>
            <a:off x="5432103" y="2398405"/>
            <a:ext cx="4726631" cy="4357393"/>
          </a:xfrm>
        </p:spPr>
        <p:txBody>
          <a:bodyPr/>
          <a:lstStyle>
            <a:lvl1pPr>
              <a:defRPr sz="2807"/>
            </a:lvl1pPr>
            <a:lvl2pPr>
              <a:defRPr sz="2339"/>
            </a:lvl2pPr>
            <a:lvl3pPr>
              <a:defRPr sz="2105"/>
            </a:lvl3pPr>
            <a:lvl4pPr>
              <a:defRPr sz="1871"/>
            </a:lvl4pPr>
            <a:lvl5pPr>
              <a:defRPr sz="1871"/>
            </a:lvl5pPr>
            <a:lvl6pPr>
              <a:defRPr sz="1871"/>
            </a:lvl6pPr>
            <a:lvl7pPr>
              <a:defRPr sz="1871"/>
            </a:lvl7pPr>
            <a:lvl8pPr>
              <a:defRPr sz="1871"/>
            </a:lvl8pPr>
            <a:lvl9pPr>
              <a:defRPr sz="1871"/>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endParaRPr lang="fr-FR">
              <a:solidFill>
                <a:prstClr val="black">
                  <a:tint val="75000"/>
                </a:prstClr>
              </a:solidFill>
            </a:endParaRPr>
          </a:p>
        </p:txBody>
      </p:sp>
      <p:sp>
        <p:nvSpPr>
          <p:cNvPr id="8" name="Espace réservé du pied de page 7"/>
          <p:cNvSpPr>
            <a:spLocks noGrp="1"/>
          </p:cNvSpPr>
          <p:nvPr>
            <p:ph type="ftr" sz="quarter" idx="11"/>
          </p:nvPr>
        </p:nvSpPr>
        <p:spPr/>
        <p:txBody>
          <a:bodyPr/>
          <a:lstStyle/>
          <a:p>
            <a:endParaRPr lang="fr-FR">
              <a:solidFill>
                <a:prstClr val="black">
                  <a:tint val="75000"/>
                </a:prstClr>
              </a:solidFill>
            </a:endParaRPr>
          </a:p>
        </p:txBody>
      </p:sp>
      <p:sp>
        <p:nvSpPr>
          <p:cNvPr id="9" name="Espace réservé du numéro de diapositive 8"/>
          <p:cNvSpPr>
            <a:spLocks noGrp="1"/>
          </p:cNvSpPr>
          <p:nvPr>
            <p:ph type="sldNum" sz="quarter" idx="12"/>
          </p:nvPr>
        </p:nvSpPr>
        <p:spPr/>
        <p:txBody>
          <a:bodyPr/>
          <a:lstStyle/>
          <a:p>
            <a:fld id="{E985AF56-2B71-42BB-BA31-1D3DAB1E787A}"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191744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endParaRPr lang="fr-FR">
              <a:solidFill>
                <a:prstClr val="black">
                  <a:tint val="75000"/>
                </a:prstClr>
              </a:solidFill>
            </a:endParaRPr>
          </a:p>
        </p:txBody>
      </p:sp>
      <p:sp>
        <p:nvSpPr>
          <p:cNvPr id="4" name="Espace réservé du pied de page 3"/>
          <p:cNvSpPr>
            <a:spLocks noGrp="1"/>
          </p:cNvSpPr>
          <p:nvPr>
            <p:ph type="ftr" sz="quarter" idx="11"/>
          </p:nvPr>
        </p:nvSpPr>
        <p:spPr/>
        <p:txBody>
          <a:bodyPr/>
          <a:lstStyle/>
          <a:p>
            <a:endParaRPr lang="fr-FR">
              <a:solidFill>
                <a:prstClr val="black">
                  <a:tint val="75000"/>
                </a:prstClr>
              </a:solidFill>
            </a:endParaRPr>
          </a:p>
        </p:txBody>
      </p:sp>
      <p:sp>
        <p:nvSpPr>
          <p:cNvPr id="5" name="Espace réservé du numéro de diapositive 4"/>
          <p:cNvSpPr>
            <a:spLocks noGrp="1"/>
          </p:cNvSpPr>
          <p:nvPr>
            <p:ph type="sldNum" sz="quarter" idx="12"/>
          </p:nvPr>
        </p:nvSpPr>
        <p:spPr/>
        <p:txBody>
          <a:bodyPr/>
          <a:lstStyle/>
          <a:p>
            <a:fld id="{E985AF56-2B71-42BB-BA31-1D3DAB1E787A}"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4610089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endParaRPr lang="fr-FR">
              <a:solidFill>
                <a:prstClr val="black">
                  <a:tint val="75000"/>
                </a:prstClr>
              </a:solidFill>
            </a:endParaRPr>
          </a:p>
        </p:txBody>
      </p:sp>
      <p:sp>
        <p:nvSpPr>
          <p:cNvPr id="3" name="Espace réservé du pied de page 2"/>
          <p:cNvSpPr>
            <a:spLocks noGrp="1"/>
          </p:cNvSpPr>
          <p:nvPr>
            <p:ph type="ftr" sz="quarter" idx="11"/>
          </p:nvPr>
        </p:nvSpPr>
        <p:spPr/>
        <p:txBody>
          <a:bodyPr/>
          <a:lstStyle/>
          <a:p>
            <a:endParaRPr lang="fr-FR">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13868292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34674" y="301113"/>
            <a:ext cx="3518055" cy="1281484"/>
          </a:xfrm>
        </p:spPr>
        <p:txBody>
          <a:bodyPr anchor="b"/>
          <a:lstStyle>
            <a:lvl1pPr algn="l">
              <a:defRPr sz="2339" b="1"/>
            </a:lvl1pPr>
          </a:lstStyle>
          <a:p>
            <a:r>
              <a:rPr lang="fr-FR"/>
              <a:t>Modifiez le style du titre</a:t>
            </a:r>
          </a:p>
        </p:txBody>
      </p:sp>
      <p:sp>
        <p:nvSpPr>
          <p:cNvPr id="3" name="Espace réservé du contenu 2"/>
          <p:cNvSpPr>
            <a:spLocks noGrp="1"/>
          </p:cNvSpPr>
          <p:nvPr>
            <p:ph idx="1"/>
          </p:nvPr>
        </p:nvSpPr>
        <p:spPr>
          <a:xfrm>
            <a:off x="4180822" y="301117"/>
            <a:ext cx="5977908" cy="6454683"/>
          </a:xfrm>
        </p:spPr>
        <p:txBody>
          <a:bodyPr/>
          <a:lstStyle>
            <a:lvl1pPr>
              <a:defRPr sz="3742"/>
            </a:lvl1pPr>
            <a:lvl2pPr>
              <a:defRPr sz="3274"/>
            </a:lvl2pPr>
            <a:lvl3pPr>
              <a:defRPr sz="2807"/>
            </a:lvl3pPr>
            <a:lvl4pPr>
              <a:defRPr sz="2339"/>
            </a:lvl4pPr>
            <a:lvl5pPr>
              <a:defRPr sz="2339"/>
            </a:lvl5pPr>
            <a:lvl6pPr>
              <a:defRPr sz="2339"/>
            </a:lvl6pPr>
            <a:lvl7pPr>
              <a:defRPr sz="2339"/>
            </a:lvl7pPr>
            <a:lvl8pPr>
              <a:defRPr sz="2339"/>
            </a:lvl8pPr>
            <a:lvl9pPr>
              <a:defRPr sz="2339"/>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534674" y="1582600"/>
            <a:ext cx="3518055" cy="5173200"/>
          </a:xfrm>
        </p:spPr>
        <p:txBody>
          <a:bodyPr/>
          <a:lstStyle>
            <a:lvl1pPr marL="0" indent="0">
              <a:buNone/>
              <a:defRPr sz="1637"/>
            </a:lvl1pPr>
            <a:lvl2pPr marL="534650" indent="0">
              <a:buNone/>
              <a:defRPr sz="1403"/>
            </a:lvl2pPr>
            <a:lvl3pPr marL="1069299" indent="0">
              <a:buNone/>
              <a:defRPr sz="1169"/>
            </a:lvl3pPr>
            <a:lvl4pPr marL="1603949" indent="0">
              <a:buNone/>
              <a:defRPr sz="1052"/>
            </a:lvl4pPr>
            <a:lvl5pPr marL="2138599" indent="0">
              <a:buNone/>
              <a:defRPr sz="1052"/>
            </a:lvl5pPr>
            <a:lvl6pPr marL="2673248" indent="0">
              <a:buNone/>
              <a:defRPr sz="1052"/>
            </a:lvl6pPr>
            <a:lvl7pPr marL="3207898" indent="0">
              <a:buNone/>
              <a:defRPr sz="1052"/>
            </a:lvl7pPr>
            <a:lvl8pPr marL="3742548" indent="0">
              <a:buNone/>
              <a:defRPr sz="1052"/>
            </a:lvl8pPr>
            <a:lvl9pPr marL="4277197" indent="0">
              <a:buNone/>
              <a:defRPr sz="1052"/>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E985AF56-2B71-42BB-BA31-1D3DAB1E787A}"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2133963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095981" y="5293995"/>
            <a:ext cx="6416040" cy="624987"/>
          </a:xfrm>
        </p:spPr>
        <p:txBody>
          <a:bodyPr anchor="b"/>
          <a:lstStyle>
            <a:lvl1pPr algn="l">
              <a:defRPr sz="2339" b="1"/>
            </a:lvl1pPr>
          </a:lstStyle>
          <a:p>
            <a:r>
              <a:rPr lang="fr-FR"/>
              <a:t>Modifiez le style du titre</a:t>
            </a:r>
          </a:p>
        </p:txBody>
      </p:sp>
      <p:sp>
        <p:nvSpPr>
          <p:cNvPr id="3" name="Espace réservé pour une image  2"/>
          <p:cNvSpPr>
            <a:spLocks noGrp="1"/>
          </p:cNvSpPr>
          <p:nvPr>
            <p:ph type="pic" idx="1"/>
          </p:nvPr>
        </p:nvSpPr>
        <p:spPr>
          <a:xfrm>
            <a:off x="2095981" y="675754"/>
            <a:ext cx="6416040" cy="4537710"/>
          </a:xfrm>
        </p:spPr>
        <p:txBody>
          <a:bodyPr/>
          <a:lstStyle>
            <a:lvl1pPr marL="0" indent="0">
              <a:buNone/>
              <a:defRPr sz="3742"/>
            </a:lvl1pPr>
            <a:lvl2pPr marL="534650" indent="0">
              <a:buNone/>
              <a:defRPr sz="3274"/>
            </a:lvl2pPr>
            <a:lvl3pPr marL="1069299" indent="0">
              <a:buNone/>
              <a:defRPr sz="2807"/>
            </a:lvl3pPr>
            <a:lvl4pPr marL="1603949" indent="0">
              <a:buNone/>
              <a:defRPr sz="2339"/>
            </a:lvl4pPr>
            <a:lvl5pPr marL="2138599" indent="0">
              <a:buNone/>
              <a:defRPr sz="2339"/>
            </a:lvl5pPr>
            <a:lvl6pPr marL="2673248" indent="0">
              <a:buNone/>
              <a:defRPr sz="2339"/>
            </a:lvl6pPr>
            <a:lvl7pPr marL="3207898" indent="0">
              <a:buNone/>
              <a:defRPr sz="2339"/>
            </a:lvl7pPr>
            <a:lvl8pPr marL="3742548" indent="0">
              <a:buNone/>
              <a:defRPr sz="2339"/>
            </a:lvl8pPr>
            <a:lvl9pPr marL="4277197" indent="0">
              <a:buNone/>
              <a:defRPr sz="2339"/>
            </a:lvl9pPr>
          </a:lstStyle>
          <a:p>
            <a:endParaRPr lang="fr-FR"/>
          </a:p>
        </p:txBody>
      </p:sp>
      <p:sp>
        <p:nvSpPr>
          <p:cNvPr id="4" name="Espace réservé du texte 3"/>
          <p:cNvSpPr>
            <a:spLocks noGrp="1"/>
          </p:cNvSpPr>
          <p:nvPr>
            <p:ph type="body" sz="half" idx="2"/>
          </p:nvPr>
        </p:nvSpPr>
        <p:spPr>
          <a:xfrm>
            <a:off x="2095981" y="5918982"/>
            <a:ext cx="6416040" cy="887585"/>
          </a:xfrm>
        </p:spPr>
        <p:txBody>
          <a:bodyPr/>
          <a:lstStyle>
            <a:lvl1pPr marL="0" indent="0">
              <a:buNone/>
              <a:defRPr sz="1637"/>
            </a:lvl1pPr>
            <a:lvl2pPr marL="534650" indent="0">
              <a:buNone/>
              <a:defRPr sz="1403"/>
            </a:lvl2pPr>
            <a:lvl3pPr marL="1069299" indent="0">
              <a:buNone/>
              <a:defRPr sz="1169"/>
            </a:lvl3pPr>
            <a:lvl4pPr marL="1603949" indent="0">
              <a:buNone/>
              <a:defRPr sz="1052"/>
            </a:lvl4pPr>
            <a:lvl5pPr marL="2138599" indent="0">
              <a:buNone/>
              <a:defRPr sz="1052"/>
            </a:lvl5pPr>
            <a:lvl6pPr marL="2673248" indent="0">
              <a:buNone/>
              <a:defRPr sz="1052"/>
            </a:lvl6pPr>
            <a:lvl7pPr marL="3207898" indent="0">
              <a:buNone/>
              <a:defRPr sz="1052"/>
            </a:lvl7pPr>
            <a:lvl8pPr marL="3742548" indent="0">
              <a:buNone/>
              <a:defRPr sz="1052"/>
            </a:lvl8pPr>
            <a:lvl9pPr marL="4277197" indent="0">
              <a:buNone/>
              <a:defRPr sz="1052"/>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E985AF56-2B71-42BB-BA31-1D3DAB1E787A}"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3922956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E985AF56-2B71-42BB-BA31-1D3DAB1E787A}"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7369453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7752715" y="227586"/>
            <a:ext cx="2406015" cy="4838824"/>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534670" y="227586"/>
            <a:ext cx="7039822" cy="4838824"/>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E985AF56-2B71-42BB-BA31-1D3DAB1E787A}"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137558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050" b="0" i="0">
                <a:solidFill>
                  <a:srgbClr val="252525"/>
                </a:solidFill>
                <a:latin typeface="Calibri Light"/>
                <a:cs typeface="Calibri Light"/>
              </a:defRPr>
            </a:lvl1pPr>
          </a:lstStyle>
          <a:p>
            <a:endParaRPr/>
          </a:p>
        </p:txBody>
      </p:sp>
      <p:sp>
        <p:nvSpPr>
          <p:cNvPr id="3" name="Holder 3"/>
          <p:cNvSpPr>
            <a:spLocks noGrp="1"/>
          </p:cNvSpPr>
          <p:nvPr>
            <p:ph type="body" idx="1"/>
          </p:nvPr>
        </p:nvSpPr>
        <p:spPr/>
        <p:txBody>
          <a:bodyPr lIns="0" tIns="0" rIns="0" bIns="0"/>
          <a:lstStyle>
            <a:lvl1pPr>
              <a:defRPr sz="1900" b="0" i="0">
                <a:solidFill>
                  <a:srgbClr val="3F3F3F"/>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12/4/2023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050" b="0" i="0">
                <a:solidFill>
                  <a:srgbClr val="252525"/>
                </a:solidFill>
                <a:latin typeface="Calibri Light"/>
                <a:cs typeface="Calibri Light"/>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12/4/2023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050" b="0" i="0">
                <a:solidFill>
                  <a:srgbClr val="252525"/>
                </a:solidFill>
                <a:latin typeface="Calibri Light"/>
                <a:cs typeface="Calibri Light"/>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12/4/2023</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12/4/2023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E985AF56-2B71-42BB-BA31-1D3DAB1E787A}" type="slidenum">
              <a:rPr lang="fr-FR" smtClean="0">
                <a:solidFill>
                  <a:prstClr val="black">
                    <a:tint val="75000"/>
                  </a:prstClr>
                </a:solidFill>
              </a:rPr>
              <a:pPr/>
              <a:t>‹N°›</a:t>
            </a:fld>
            <a:endParaRPr lang="fr-FR">
              <a:solidFill>
                <a:prstClr val="black">
                  <a:tint val="75000"/>
                </a:prstClr>
              </a:solidFill>
            </a:endParaRP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46722" y="140236"/>
            <a:ext cx="3115746" cy="1947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57" y="4711725"/>
            <a:ext cx="10693400" cy="2881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7139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0" y="6987"/>
            <a:ext cx="10693400" cy="1164663"/>
          </a:xfrm>
          <a:noFill/>
          <a:ln w="50800">
            <a:noFill/>
          </a:ln>
        </p:spPr>
        <p:txBody>
          <a:bodyPr>
            <a:normAutofit/>
          </a:bodyPr>
          <a:lstStyle>
            <a:lvl1pPr algn="l">
              <a:defRPr sz="1637">
                <a:solidFill>
                  <a:srgbClr val="003366"/>
                </a:solidFill>
                <a:latin typeface="Segoe UI" panose="020B0502040204020203" pitchFamily="34" charset="0"/>
                <a:cs typeface="Segoe UI" panose="020B0502040204020203" pitchFamily="34" charset="0"/>
              </a:defRPr>
            </a:lvl1pPr>
          </a:lstStyle>
          <a:p>
            <a:r>
              <a:rPr lang="fr-FR" dirty="0"/>
              <a:t>Modifiez le style du titre</a:t>
            </a:r>
          </a:p>
        </p:txBody>
      </p:sp>
      <p:sp>
        <p:nvSpPr>
          <p:cNvPr id="3" name="Espace réservé du contenu 2"/>
          <p:cNvSpPr>
            <a:spLocks noGrp="1"/>
          </p:cNvSpPr>
          <p:nvPr>
            <p:ph idx="1"/>
          </p:nvPr>
        </p:nvSpPr>
        <p:spPr>
          <a:xfrm>
            <a:off x="86696" y="1269783"/>
            <a:ext cx="10526169" cy="5717435"/>
          </a:xfrm>
        </p:spPr>
        <p:txBody>
          <a:bodyPr>
            <a:normAutofit/>
          </a:bodyPr>
          <a:lstStyle>
            <a:lvl1pPr>
              <a:defRPr sz="2339">
                <a:latin typeface="Segoe UI" panose="020B0502040204020203" pitchFamily="34" charset="0"/>
                <a:cs typeface="Segoe UI" panose="020B0502040204020203" pitchFamily="34" charset="0"/>
              </a:defRPr>
            </a:lvl1pPr>
            <a:lvl2pPr>
              <a:defRPr sz="2105">
                <a:latin typeface="Segoe UI" panose="020B0502040204020203" pitchFamily="34" charset="0"/>
                <a:cs typeface="Segoe UI" panose="020B0502040204020203" pitchFamily="34" charset="0"/>
              </a:defRPr>
            </a:lvl2pPr>
            <a:lvl3pPr>
              <a:defRPr sz="1871">
                <a:latin typeface="Segoe UI" panose="020B0502040204020203" pitchFamily="34" charset="0"/>
                <a:cs typeface="Segoe UI" panose="020B0502040204020203" pitchFamily="34" charset="0"/>
              </a:defRPr>
            </a:lvl3pPr>
            <a:lvl4pPr>
              <a:defRPr sz="1637">
                <a:latin typeface="Segoe UI" panose="020B0502040204020203" pitchFamily="34" charset="0"/>
                <a:cs typeface="Segoe UI" panose="020B0502040204020203" pitchFamily="34" charset="0"/>
              </a:defRPr>
            </a:lvl4pPr>
            <a:lvl5pPr>
              <a:defRPr sz="1637">
                <a:latin typeface="Segoe UI" panose="020B0502040204020203" pitchFamily="34" charset="0"/>
                <a:cs typeface="Segoe UI" panose="020B0502040204020203" pitchFamily="34" charset="0"/>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numéro de diapositive 5"/>
          <p:cNvSpPr>
            <a:spLocks noGrp="1"/>
          </p:cNvSpPr>
          <p:nvPr>
            <p:ph type="sldNum" sz="quarter" idx="12"/>
          </p:nvPr>
        </p:nvSpPr>
        <p:spPr>
          <a:xfrm>
            <a:off x="10326192" y="7131839"/>
            <a:ext cx="264962" cy="302870"/>
          </a:xfrm>
        </p:spPr>
        <p:txBody>
          <a:bodyPr wrap="none" lIns="0" tIns="0" rIns="0" bIns="0"/>
          <a:lstStyle>
            <a:lvl1pPr>
              <a:defRPr sz="1052" b="1">
                <a:solidFill>
                  <a:schemeClr val="tx2">
                    <a:lumMod val="75000"/>
                  </a:schemeClr>
                </a:solidFill>
                <a:latin typeface="Segoe UI" panose="020B0502040204020203" pitchFamily="34" charset="0"/>
                <a:ea typeface="Segoe UI" panose="020B0502040204020203" pitchFamily="34" charset="0"/>
                <a:cs typeface="Segoe UI" panose="020B0502040204020203" pitchFamily="34" charset="0"/>
              </a:defRPr>
            </a:lvl1pPr>
          </a:lstStyle>
          <a:p>
            <a:fld id="{E985AF56-2B71-42BB-BA31-1D3DAB1E787A}" type="slidenum">
              <a:rPr lang="fr-FR" smtClean="0">
                <a:solidFill>
                  <a:srgbClr val="1F497D">
                    <a:lumMod val="75000"/>
                  </a:srgbClr>
                </a:solidFill>
              </a:rPr>
              <a:pPr/>
              <a:t>‹N°›</a:t>
            </a:fld>
            <a:endParaRPr lang="fr-FR">
              <a:solidFill>
                <a:srgbClr val="1F497D">
                  <a:lumMod val="75000"/>
                </a:srgbClr>
              </a:solidFill>
            </a:endParaRPr>
          </a:p>
        </p:txBody>
      </p:sp>
      <p:pic>
        <p:nvPicPr>
          <p:cNvPr id="8" name="Picture 2"/>
          <p:cNvPicPr/>
          <p:nvPr userDrawn="1"/>
        </p:nvPicPr>
        <p:blipFill rotWithShape="1">
          <a:blip r:embed="rId2" cstate="print">
            <a:extLst>
              <a:ext uri="{28A0092B-C50C-407E-A947-70E740481C1C}">
                <a14:useLocalDpi xmlns:a14="http://schemas.microsoft.com/office/drawing/2010/main" val="0"/>
              </a:ext>
            </a:extLst>
          </a:blip>
          <a:srcRect l="5766" t="67402" r="6085" b="5525"/>
          <a:stretch/>
        </p:blipFill>
        <p:spPr bwMode="auto">
          <a:xfrm>
            <a:off x="128727" y="7100622"/>
            <a:ext cx="1852606" cy="393315"/>
          </a:xfrm>
          <a:prstGeom prst="rect">
            <a:avLst/>
          </a:prstGeom>
          <a:noFill/>
          <a:ln>
            <a:noFill/>
          </a:ln>
          <a:extLst>
            <a:ext uri="{53640926-AAD7-44D8-BBD7-CCE9431645EC}">
              <a14:shadowObscured xmlns:a14="http://schemas.microsoft.com/office/drawing/2010/main"/>
            </a:ext>
          </a:extLst>
        </p:spPr>
      </p:pic>
      <p:sp>
        <p:nvSpPr>
          <p:cNvPr id="4" name="Rectangle 3"/>
          <p:cNvSpPr/>
          <p:nvPr userDrawn="1"/>
        </p:nvSpPr>
        <p:spPr>
          <a:xfrm>
            <a:off x="1949811" y="7286343"/>
            <a:ext cx="8462100" cy="52933"/>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105">
              <a:solidFill>
                <a:prstClr val="white"/>
              </a:solidFill>
            </a:endParaRPr>
          </a:p>
        </p:txBody>
      </p:sp>
      <p:sp>
        <p:nvSpPr>
          <p:cNvPr id="10" name="Rectangle 9"/>
          <p:cNvSpPr/>
          <p:nvPr userDrawn="1"/>
        </p:nvSpPr>
        <p:spPr>
          <a:xfrm>
            <a:off x="74927" y="1201130"/>
            <a:ext cx="10525000" cy="52933"/>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105">
              <a:solidFill>
                <a:prstClr val="white"/>
              </a:solidFill>
            </a:endParaRPr>
          </a:p>
        </p:txBody>
      </p:sp>
    </p:spTree>
    <p:extLst>
      <p:ext uri="{BB962C8B-B14F-4D97-AF65-F5344CB8AC3E}">
        <p14:creationId xmlns:p14="http://schemas.microsoft.com/office/powerpoint/2010/main" val="1549575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44705" y="4859833"/>
            <a:ext cx="9089390" cy="1502066"/>
          </a:xfrm>
        </p:spPr>
        <p:txBody>
          <a:bodyPr anchor="t"/>
          <a:lstStyle>
            <a:lvl1pPr algn="l">
              <a:defRPr sz="4678" b="1" cap="all"/>
            </a:lvl1pPr>
          </a:lstStyle>
          <a:p>
            <a:r>
              <a:rPr lang="fr-FR"/>
              <a:t>Modifiez le style du titre</a:t>
            </a:r>
          </a:p>
        </p:txBody>
      </p:sp>
      <p:sp>
        <p:nvSpPr>
          <p:cNvPr id="3" name="Espace réservé du texte 2"/>
          <p:cNvSpPr>
            <a:spLocks noGrp="1"/>
          </p:cNvSpPr>
          <p:nvPr>
            <p:ph type="body" idx="1"/>
          </p:nvPr>
        </p:nvSpPr>
        <p:spPr>
          <a:xfrm>
            <a:off x="844705" y="3205460"/>
            <a:ext cx="9089390" cy="1654373"/>
          </a:xfrm>
        </p:spPr>
        <p:txBody>
          <a:bodyPr anchor="b"/>
          <a:lstStyle>
            <a:lvl1pPr marL="0" indent="0">
              <a:buNone/>
              <a:defRPr sz="2339">
                <a:solidFill>
                  <a:schemeClr val="tx1">
                    <a:tint val="75000"/>
                  </a:schemeClr>
                </a:solidFill>
              </a:defRPr>
            </a:lvl1pPr>
            <a:lvl2pPr marL="534650" indent="0">
              <a:buNone/>
              <a:defRPr sz="2105">
                <a:solidFill>
                  <a:schemeClr val="tx1">
                    <a:tint val="75000"/>
                  </a:schemeClr>
                </a:solidFill>
              </a:defRPr>
            </a:lvl2pPr>
            <a:lvl3pPr marL="1069299" indent="0">
              <a:buNone/>
              <a:defRPr sz="1871">
                <a:solidFill>
                  <a:schemeClr val="tx1">
                    <a:tint val="75000"/>
                  </a:schemeClr>
                </a:solidFill>
              </a:defRPr>
            </a:lvl3pPr>
            <a:lvl4pPr marL="1603949" indent="0">
              <a:buNone/>
              <a:defRPr sz="1637">
                <a:solidFill>
                  <a:schemeClr val="tx1">
                    <a:tint val="75000"/>
                  </a:schemeClr>
                </a:solidFill>
              </a:defRPr>
            </a:lvl4pPr>
            <a:lvl5pPr marL="2138599" indent="0">
              <a:buNone/>
              <a:defRPr sz="1637">
                <a:solidFill>
                  <a:schemeClr val="tx1">
                    <a:tint val="75000"/>
                  </a:schemeClr>
                </a:solidFill>
              </a:defRPr>
            </a:lvl5pPr>
            <a:lvl6pPr marL="2673248" indent="0">
              <a:buNone/>
              <a:defRPr sz="1637">
                <a:solidFill>
                  <a:schemeClr val="tx1">
                    <a:tint val="75000"/>
                  </a:schemeClr>
                </a:solidFill>
              </a:defRPr>
            </a:lvl6pPr>
            <a:lvl7pPr marL="3207898" indent="0">
              <a:buNone/>
              <a:defRPr sz="1637">
                <a:solidFill>
                  <a:schemeClr val="tx1">
                    <a:tint val="75000"/>
                  </a:schemeClr>
                </a:solidFill>
              </a:defRPr>
            </a:lvl7pPr>
            <a:lvl8pPr marL="3742548" indent="0">
              <a:buNone/>
              <a:defRPr sz="1637">
                <a:solidFill>
                  <a:schemeClr val="tx1">
                    <a:tint val="75000"/>
                  </a:schemeClr>
                </a:solidFill>
              </a:defRPr>
            </a:lvl8pPr>
            <a:lvl9pPr marL="4277197" indent="0">
              <a:buNone/>
              <a:defRPr sz="1637">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E985AF56-2B71-42BB-BA31-1D3DAB1E787A}"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776496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534670" y="1323500"/>
            <a:ext cx="4722918" cy="3742910"/>
          </a:xfrm>
        </p:spPr>
        <p:txBody>
          <a:bodyPr/>
          <a:lstStyle>
            <a:lvl1pPr>
              <a:defRPr sz="3274"/>
            </a:lvl1pPr>
            <a:lvl2pPr>
              <a:defRPr sz="2807"/>
            </a:lvl2pPr>
            <a:lvl3pPr>
              <a:defRPr sz="2339"/>
            </a:lvl3pPr>
            <a:lvl4pPr>
              <a:defRPr sz="2105"/>
            </a:lvl4pPr>
            <a:lvl5pPr>
              <a:defRPr sz="2105"/>
            </a:lvl5pPr>
            <a:lvl6pPr>
              <a:defRPr sz="2105"/>
            </a:lvl6pPr>
            <a:lvl7pPr>
              <a:defRPr sz="2105"/>
            </a:lvl7pPr>
            <a:lvl8pPr>
              <a:defRPr sz="2105"/>
            </a:lvl8pPr>
            <a:lvl9pPr>
              <a:defRPr sz="2105"/>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5435812" y="1323500"/>
            <a:ext cx="4722918" cy="3742910"/>
          </a:xfrm>
        </p:spPr>
        <p:txBody>
          <a:bodyPr/>
          <a:lstStyle>
            <a:lvl1pPr>
              <a:defRPr sz="3274"/>
            </a:lvl1pPr>
            <a:lvl2pPr>
              <a:defRPr sz="2807"/>
            </a:lvl2pPr>
            <a:lvl3pPr>
              <a:defRPr sz="2339"/>
            </a:lvl3pPr>
            <a:lvl4pPr>
              <a:defRPr sz="2105"/>
            </a:lvl4pPr>
            <a:lvl5pPr>
              <a:defRPr sz="2105"/>
            </a:lvl5pPr>
            <a:lvl6pPr>
              <a:defRPr sz="2105"/>
            </a:lvl6pPr>
            <a:lvl7pPr>
              <a:defRPr sz="2105"/>
            </a:lvl7pPr>
            <a:lvl8pPr>
              <a:defRPr sz="2105"/>
            </a:lvl8pPr>
            <a:lvl9pPr>
              <a:defRPr sz="2105"/>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E985AF56-2B71-42BB-BA31-1D3DAB1E787A}"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7741071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403" y="6385559"/>
            <a:ext cx="10692130" cy="401320"/>
          </a:xfrm>
          <a:custGeom>
            <a:avLst/>
            <a:gdLst/>
            <a:ahLst/>
            <a:cxnLst/>
            <a:rect l="l" t="t" r="r" b="b"/>
            <a:pathLst>
              <a:path w="10692130" h="401320">
                <a:moveTo>
                  <a:pt x="0" y="0"/>
                </a:moveTo>
                <a:lnTo>
                  <a:pt x="0" y="400812"/>
                </a:lnTo>
                <a:lnTo>
                  <a:pt x="10691749" y="400812"/>
                </a:lnTo>
                <a:lnTo>
                  <a:pt x="10691749" y="0"/>
                </a:lnTo>
                <a:lnTo>
                  <a:pt x="0" y="0"/>
                </a:lnTo>
                <a:close/>
              </a:path>
            </a:pathLst>
          </a:custGeom>
          <a:solidFill>
            <a:srgbClr val="BD582C"/>
          </a:solidFill>
        </p:spPr>
        <p:txBody>
          <a:bodyPr wrap="square" lIns="0" tIns="0" rIns="0" bIns="0" rtlCol="0"/>
          <a:lstStyle/>
          <a:p>
            <a:endParaRPr/>
          </a:p>
        </p:txBody>
      </p:sp>
      <p:sp>
        <p:nvSpPr>
          <p:cNvPr id="17" name="bk object 17"/>
          <p:cNvSpPr/>
          <p:nvPr/>
        </p:nvSpPr>
        <p:spPr>
          <a:xfrm>
            <a:off x="1403" y="6326885"/>
            <a:ext cx="10692130" cy="58419"/>
          </a:xfrm>
          <a:custGeom>
            <a:avLst/>
            <a:gdLst/>
            <a:ahLst/>
            <a:cxnLst/>
            <a:rect l="l" t="t" r="r" b="b"/>
            <a:pathLst>
              <a:path w="10692130" h="58420">
                <a:moveTo>
                  <a:pt x="0" y="57912"/>
                </a:moveTo>
                <a:lnTo>
                  <a:pt x="10691749" y="57912"/>
                </a:lnTo>
                <a:lnTo>
                  <a:pt x="10691749" y="0"/>
                </a:lnTo>
                <a:lnTo>
                  <a:pt x="0" y="0"/>
                </a:lnTo>
                <a:lnTo>
                  <a:pt x="0" y="57912"/>
                </a:lnTo>
                <a:close/>
              </a:path>
            </a:pathLst>
          </a:custGeom>
          <a:solidFill>
            <a:srgbClr val="E48312"/>
          </a:solidFill>
        </p:spPr>
        <p:txBody>
          <a:bodyPr wrap="square" lIns="0" tIns="0" rIns="0" bIns="0" rtlCol="0"/>
          <a:lstStyle/>
          <a:p>
            <a:endParaRPr/>
          </a:p>
        </p:txBody>
      </p:sp>
      <p:sp>
        <p:nvSpPr>
          <p:cNvPr id="18" name="bk object 18"/>
          <p:cNvSpPr/>
          <p:nvPr/>
        </p:nvSpPr>
        <p:spPr>
          <a:xfrm>
            <a:off x="1048397" y="2296286"/>
            <a:ext cx="8741410" cy="0"/>
          </a:xfrm>
          <a:custGeom>
            <a:avLst/>
            <a:gdLst/>
            <a:ahLst/>
            <a:cxnLst/>
            <a:rect l="l" t="t" r="r" b="b"/>
            <a:pathLst>
              <a:path w="8741410">
                <a:moveTo>
                  <a:pt x="0" y="0"/>
                </a:moveTo>
                <a:lnTo>
                  <a:pt x="8740902" y="0"/>
                </a:lnTo>
              </a:path>
            </a:pathLst>
          </a:custGeom>
          <a:ln w="5334">
            <a:solidFill>
              <a:srgbClr val="7F7F7F"/>
            </a:solidFill>
          </a:ln>
        </p:spPr>
        <p:txBody>
          <a:bodyPr wrap="square" lIns="0" tIns="0" rIns="0" bIns="0" rtlCol="0"/>
          <a:lstStyle/>
          <a:p>
            <a:endParaRPr/>
          </a:p>
        </p:txBody>
      </p:sp>
      <p:sp>
        <p:nvSpPr>
          <p:cNvPr id="2" name="Holder 2"/>
          <p:cNvSpPr>
            <a:spLocks noGrp="1"/>
          </p:cNvSpPr>
          <p:nvPr>
            <p:ph type="title"/>
          </p:nvPr>
        </p:nvSpPr>
        <p:spPr>
          <a:xfrm>
            <a:off x="1246116" y="1406144"/>
            <a:ext cx="8201167" cy="1460500"/>
          </a:xfrm>
          <a:prstGeom prst="rect">
            <a:avLst/>
          </a:prstGeom>
        </p:spPr>
        <p:txBody>
          <a:bodyPr wrap="square" lIns="0" tIns="0" rIns="0" bIns="0">
            <a:spAutoFit/>
          </a:bodyPr>
          <a:lstStyle>
            <a:lvl1pPr>
              <a:defRPr sz="5050" b="0" i="0">
                <a:solidFill>
                  <a:srgbClr val="252525"/>
                </a:solidFill>
                <a:latin typeface="Calibri Light"/>
                <a:cs typeface="Calibri Light"/>
              </a:defRPr>
            </a:lvl1pPr>
          </a:lstStyle>
          <a:p>
            <a:endParaRPr/>
          </a:p>
        </p:txBody>
      </p:sp>
      <p:sp>
        <p:nvSpPr>
          <p:cNvPr id="3" name="Holder 3"/>
          <p:cNvSpPr>
            <a:spLocks noGrp="1"/>
          </p:cNvSpPr>
          <p:nvPr>
            <p:ph type="body" idx="1"/>
          </p:nvPr>
        </p:nvSpPr>
        <p:spPr>
          <a:xfrm>
            <a:off x="899279" y="2368550"/>
            <a:ext cx="8894841" cy="3093085"/>
          </a:xfrm>
          <a:prstGeom prst="rect">
            <a:avLst/>
          </a:prstGeom>
        </p:spPr>
        <p:txBody>
          <a:bodyPr wrap="square" lIns="0" tIns="0" rIns="0" bIns="0">
            <a:spAutoFit/>
          </a:bodyPr>
          <a:lstStyle>
            <a:lvl1pPr>
              <a:defRPr sz="1900" b="0" i="0">
                <a:solidFill>
                  <a:srgbClr val="3F3F3F"/>
                </a:solidFill>
                <a:latin typeface="Calibri"/>
                <a:cs typeface="Calibri"/>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12/4/2023</a:t>
            </a:fld>
            <a:endParaRPr lang="en-US"/>
          </a:p>
        </p:txBody>
      </p:sp>
      <p:sp>
        <p:nvSpPr>
          <p:cNvPr id="6" name="Holder 6"/>
          <p:cNvSpPr>
            <a:spLocks noGrp="1"/>
          </p:cNvSpPr>
          <p:nvPr>
            <p:ph type="sldNum" sz="quarter" idx="7"/>
          </p:nvPr>
        </p:nvSpPr>
        <p:spPr>
          <a:xfrm>
            <a:off x="7699248" y="7033450"/>
            <a:ext cx="2459482" cy="37814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534670" y="302867"/>
            <a:ext cx="9624060" cy="1260475"/>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534670" y="1764666"/>
            <a:ext cx="9624060" cy="4991131"/>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534670" y="7009642"/>
            <a:ext cx="2495127" cy="402652"/>
          </a:xfrm>
          <a:prstGeom prst="rect">
            <a:avLst/>
          </a:prstGeom>
        </p:spPr>
        <p:txBody>
          <a:bodyPr vert="horz" lIns="91440" tIns="45720" rIns="91440" bIns="45720" rtlCol="0" anchor="ctr"/>
          <a:lstStyle>
            <a:lvl1pPr algn="l">
              <a:defRPr sz="1403">
                <a:solidFill>
                  <a:schemeClr val="tx1">
                    <a:tint val="75000"/>
                  </a:schemeClr>
                </a:solidFill>
              </a:defRPr>
            </a:lvl1pPr>
          </a:lstStyle>
          <a:p>
            <a:endParaRPr lang="fr-FR">
              <a:solidFill>
                <a:prstClr val="black">
                  <a:tint val="75000"/>
                </a:prstClr>
              </a:solidFill>
            </a:endParaRPr>
          </a:p>
        </p:txBody>
      </p:sp>
      <p:sp>
        <p:nvSpPr>
          <p:cNvPr id="5" name="Espace réservé du pied de page 4"/>
          <p:cNvSpPr>
            <a:spLocks noGrp="1"/>
          </p:cNvSpPr>
          <p:nvPr>
            <p:ph type="ftr" sz="quarter" idx="3"/>
          </p:nvPr>
        </p:nvSpPr>
        <p:spPr>
          <a:xfrm>
            <a:off x="3653579" y="7009642"/>
            <a:ext cx="3386243" cy="402652"/>
          </a:xfrm>
          <a:prstGeom prst="rect">
            <a:avLst/>
          </a:prstGeom>
        </p:spPr>
        <p:txBody>
          <a:bodyPr vert="horz" lIns="91440" tIns="45720" rIns="91440" bIns="45720" rtlCol="0" anchor="ctr"/>
          <a:lstStyle>
            <a:lvl1pPr algn="ctr">
              <a:defRPr sz="1403">
                <a:solidFill>
                  <a:schemeClr val="tx1">
                    <a:tint val="75000"/>
                  </a:schemeClr>
                </a:solidFill>
              </a:defRPr>
            </a:lvl1pPr>
          </a:lstStyle>
          <a:p>
            <a:endParaRPr lang="fr-FR">
              <a:solidFill>
                <a:prstClr val="black">
                  <a:tint val="75000"/>
                </a:prstClr>
              </a:solidFill>
            </a:endParaRPr>
          </a:p>
        </p:txBody>
      </p:sp>
      <p:sp>
        <p:nvSpPr>
          <p:cNvPr id="6" name="Espace réservé du numéro de diapositive 5"/>
          <p:cNvSpPr>
            <a:spLocks noGrp="1"/>
          </p:cNvSpPr>
          <p:nvPr>
            <p:ph type="sldNum" sz="quarter" idx="4"/>
          </p:nvPr>
        </p:nvSpPr>
        <p:spPr>
          <a:xfrm>
            <a:off x="7663603" y="7009642"/>
            <a:ext cx="2495127" cy="402652"/>
          </a:xfrm>
          <a:prstGeom prst="rect">
            <a:avLst/>
          </a:prstGeom>
        </p:spPr>
        <p:txBody>
          <a:bodyPr vert="horz" lIns="91440" tIns="45720" rIns="91440" bIns="45720" rtlCol="0" anchor="ctr"/>
          <a:lstStyle>
            <a:lvl1pPr algn="r">
              <a:defRPr sz="1403">
                <a:solidFill>
                  <a:schemeClr val="tx1">
                    <a:tint val="75000"/>
                  </a:schemeClr>
                </a:solidFill>
              </a:defRPr>
            </a:lvl1pPr>
          </a:lstStyle>
          <a:p>
            <a:fld id="{E985AF56-2B71-42BB-BA31-1D3DAB1E787A}"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203944452"/>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hdr="0" ftr="0" dt="0"/>
  <p:txStyles>
    <p:titleStyle>
      <a:lvl1pPr algn="ctr" defTabSz="1069299" rtl="0" eaLnBrk="1" latinLnBrk="0" hangingPunct="1">
        <a:spcBef>
          <a:spcPct val="0"/>
        </a:spcBef>
        <a:buNone/>
        <a:defRPr sz="5145" kern="1200">
          <a:solidFill>
            <a:schemeClr val="tx1"/>
          </a:solidFill>
          <a:latin typeface="+mj-lt"/>
          <a:ea typeface="+mj-ea"/>
          <a:cs typeface="+mj-cs"/>
        </a:defRPr>
      </a:lvl1pPr>
    </p:titleStyle>
    <p:bodyStyle>
      <a:lvl1pPr marL="400987" indent="-400987" algn="l" defTabSz="1069299" rtl="0" eaLnBrk="1" latinLnBrk="0" hangingPunct="1">
        <a:spcBef>
          <a:spcPct val="20000"/>
        </a:spcBef>
        <a:buFont typeface="Arial" panose="020B0604020202020204" pitchFamily="34" charset="0"/>
        <a:buChar char="•"/>
        <a:defRPr sz="3742" kern="1200">
          <a:solidFill>
            <a:schemeClr val="tx1"/>
          </a:solidFill>
          <a:latin typeface="+mn-lt"/>
          <a:ea typeface="+mn-ea"/>
          <a:cs typeface="+mn-cs"/>
        </a:defRPr>
      </a:lvl1pPr>
      <a:lvl2pPr marL="868806" indent="-334156" algn="l" defTabSz="1069299" rtl="0" eaLnBrk="1" latinLnBrk="0" hangingPunct="1">
        <a:spcBef>
          <a:spcPct val="20000"/>
        </a:spcBef>
        <a:buFont typeface="Arial" panose="020B0604020202020204" pitchFamily="34" charset="0"/>
        <a:buChar char="–"/>
        <a:defRPr sz="3274" kern="1200">
          <a:solidFill>
            <a:schemeClr val="tx1"/>
          </a:solidFill>
          <a:latin typeface="+mn-lt"/>
          <a:ea typeface="+mn-ea"/>
          <a:cs typeface="+mn-cs"/>
        </a:defRPr>
      </a:lvl2pPr>
      <a:lvl3pPr marL="1336624" indent="-267325" algn="l" defTabSz="1069299" rtl="0" eaLnBrk="1" latinLnBrk="0" hangingPunct="1">
        <a:spcBef>
          <a:spcPct val="20000"/>
        </a:spcBef>
        <a:buFont typeface="Arial" panose="020B0604020202020204" pitchFamily="34" charset="0"/>
        <a:buChar char="•"/>
        <a:defRPr sz="2807" kern="1200">
          <a:solidFill>
            <a:schemeClr val="tx1"/>
          </a:solidFill>
          <a:latin typeface="+mn-lt"/>
          <a:ea typeface="+mn-ea"/>
          <a:cs typeface="+mn-cs"/>
        </a:defRPr>
      </a:lvl3pPr>
      <a:lvl4pPr marL="1871274" indent="-267325" algn="l" defTabSz="1069299" rtl="0" eaLnBrk="1" latinLnBrk="0" hangingPunct="1">
        <a:spcBef>
          <a:spcPct val="20000"/>
        </a:spcBef>
        <a:buFont typeface="Arial" panose="020B0604020202020204" pitchFamily="34" charset="0"/>
        <a:buChar char="–"/>
        <a:defRPr sz="2339" kern="1200">
          <a:solidFill>
            <a:schemeClr val="tx1"/>
          </a:solidFill>
          <a:latin typeface="+mn-lt"/>
          <a:ea typeface="+mn-ea"/>
          <a:cs typeface="+mn-cs"/>
        </a:defRPr>
      </a:lvl4pPr>
      <a:lvl5pPr marL="2405924" indent="-267325" algn="l" defTabSz="1069299" rtl="0" eaLnBrk="1" latinLnBrk="0" hangingPunct="1">
        <a:spcBef>
          <a:spcPct val="20000"/>
        </a:spcBef>
        <a:buFont typeface="Arial" panose="020B0604020202020204" pitchFamily="34" charset="0"/>
        <a:buChar char="»"/>
        <a:defRPr sz="2339" kern="1200">
          <a:solidFill>
            <a:schemeClr val="tx1"/>
          </a:solidFill>
          <a:latin typeface="+mn-lt"/>
          <a:ea typeface="+mn-ea"/>
          <a:cs typeface="+mn-cs"/>
        </a:defRPr>
      </a:lvl5pPr>
      <a:lvl6pPr marL="2940573" indent="-267325" algn="l" defTabSz="1069299" rtl="0" eaLnBrk="1" latinLnBrk="0" hangingPunct="1">
        <a:spcBef>
          <a:spcPct val="20000"/>
        </a:spcBef>
        <a:buFont typeface="Arial" panose="020B0604020202020204" pitchFamily="34" charset="0"/>
        <a:buChar char="•"/>
        <a:defRPr sz="2339" kern="1200">
          <a:solidFill>
            <a:schemeClr val="tx1"/>
          </a:solidFill>
          <a:latin typeface="+mn-lt"/>
          <a:ea typeface="+mn-ea"/>
          <a:cs typeface="+mn-cs"/>
        </a:defRPr>
      </a:lvl6pPr>
      <a:lvl7pPr marL="3475223" indent="-267325" algn="l" defTabSz="1069299" rtl="0" eaLnBrk="1" latinLnBrk="0" hangingPunct="1">
        <a:spcBef>
          <a:spcPct val="20000"/>
        </a:spcBef>
        <a:buFont typeface="Arial" panose="020B0604020202020204" pitchFamily="34" charset="0"/>
        <a:buChar char="•"/>
        <a:defRPr sz="2339" kern="1200">
          <a:solidFill>
            <a:schemeClr val="tx1"/>
          </a:solidFill>
          <a:latin typeface="+mn-lt"/>
          <a:ea typeface="+mn-ea"/>
          <a:cs typeface="+mn-cs"/>
        </a:defRPr>
      </a:lvl7pPr>
      <a:lvl8pPr marL="4009873" indent="-267325" algn="l" defTabSz="1069299" rtl="0" eaLnBrk="1" latinLnBrk="0" hangingPunct="1">
        <a:spcBef>
          <a:spcPct val="20000"/>
        </a:spcBef>
        <a:buFont typeface="Arial" panose="020B0604020202020204" pitchFamily="34" charset="0"/>
        <a:buChar char="•"/>
        <a:defRPr sz="2339" kern="1200">
          <a:solidFill>
            <a:schemeClr val="tx1"/>
          </a:solidFill>
          <a:latin typeface="+mn-lt"/>
          <a:ea typeface="+mn-ea"/>
          <a:cs typeface="+mn-cs"/>
        </a:defRPr>
      </a:lvl8pPr>
      <a:lvl9pPr marL="4544522" indent="-267325" algn="l" defTabSz="1069299" rtl="0" eaLnBrk="1" latinLnBrk="0" hangingPunct="1">
        <a:spcBef>
          <a:spcPct val="20000"/>
        </a:spcBef>
        <a:buFont typeface="Arial" panose="020B0604020202020204" pitchFamily="34" charset="0"/>
        <a:buChar char="•"/>
        <a:defRPr sz="2339" kern="1200">
          <a:solidFill>
            <a:schemeClr val="tx1"/>
          </a:solidFill>
          <a:latin typeface="+mn-lt"/>
          <a:ea typeface="+mn-ea"/>
          <a:cs typeface="+mn-cs"/>
        </a:defRPr>
      </a:lvl9pPr>
    </p:bodyStyle>
    <p:otherStyle>
      <a:defPPr>
        <a:defRPr lang="fr-FR"/>
      </a:defPPr>
      <a:lvl1pPr marL="0" algn="l" defTabSz="1069299" rtl="0" eaLnBrk="1" latinLnBrk="0" hangingPunct="1">
        <a:defRPr sz="2105" kern="1200">
          <a:solidFill>
            <a:schemeClr val="tx1"/>
          </a:solidFill>
          <a:latin typeface="+mn-lt"/>
          <a:ea typeface="+mn-ea"/>
          <a:cs typeface="+mn-cs"/>
        </a:defRPr>
      </a:lvl1pPr>
      <a:lvl2pPr marL="534650" algn="l" defTabSz="1069299" rtl="0" eaLnBrk="1" latinLnBrk="0" hangingPunct="1">
        <a:defRPr sz="2105" kern="1200">
          <a:solidFill>
            <a:schemeClr val="tx1"/>
          </a:solidFill>
          <a:latin typeface="+mn-lt"/>
          <a:ea typeface="+mn-ea"/>
          <a:cs typeface="+mn-cs"/>
        </a:defRPr>
      </a:lvl2pPr>
      <a:lvl3pPr marL="1069299" algn="l" defTabSz="1069299" rtl="0" eaLnBrk="1" latinLnBrk="0" hangingPunct="1">
        <a:defRPr sz="2105" kern="1200">
          <a:solidFill>
            <a:schemeClr val="tx1"/>
          </a:solidFill>
          <a:latin typeface="+mn-lt"/>
          <a:ea typeface="+mn-ea"/>
          <a:cs typeface="+mn-cs"/>
        </a:defRPr>
      </a:lvl3pPr>
      <a:lvl4pPr marL="1603949" algn="l" defTabSz="1069299" rtl="0" eaLnBrk="1" latinLnBrk="0" hangingPunct="1">
        <a:defRPr sz="2105" kern="1200">
          <a:solidFill>
            <a:schemeClr val="tx1"/>
          </a:solidFill>
          <a:latin typeface="+mn-lt"/>
          <a:ea typeface="+mn-ea"/>
          <a:cs typeface="+mn-cs"/>
        </a:defRPr>
      </a:lvl4pPr>
      <a:lvl5pPr marL="2138599" algn="l" defTabSz="1069299" rtl="0" eaLnBrk="1" latinLnBrk="0" hangingPunct="1">
        <a:defRPr sz="2105" kern="1200">
          <a:solidFill>
            <a:schemeClr val="tx1"/>
          </a:solidFill>
          <a:latin typeface="+mn-lt"/>
          <a:ea typeface="+mn-ea"/>
          <a:cs typeface="+mn-cs"/>
        </a:defRPr>
      </a:lvl5pPr>
      <a:lvl6pPr marL="2673248" algn="l" defTabSz="1069299" rtl="0" eaLnBrk="1" latinLnBrk="0" hangingPunct="1">
        <a:defRPr sz="2105" kern="1200">
          <a:solidFill>
            <a:schemeClr val="tx1"/>
          </a:solidFill>
          <a:latin typeface="+mn-lt"/>
          <a:ea typeface="+mn-ea"/>
          <a:cs typeface="+mn-cs"/>
        </a:defRPr>
      </a:lvl6pPr>
      <a:lvl7pPr marL="3207898" algn="l" defTabSz="1069299" rtl="0" eaLnBrk="1" latinLnBrk="0" hangingPunct="1">
        <a:defRPr sz="2105" kern="1200">
          <a:solidFill>
            <a:schemeClr val="tx1"/>
          </a:solidFill>
          <a:latin typeface="+mn-lt"/>
          <a:ea typeface="+mn-ea"/>
          <a:cs typeface="+mn-cs"/>
        </a:defRPr>
      </a:lvl7pPr>
      <a:lvl8pPr marL="3742548" algn="l" defTabSz="1069299" rtl="0" eaLnBrk="1" latinLnBrk="0" hangingPunct="1">
        <a:defRPr sz="2105" kern="1200">
          <a:solidFill>
            <a:schemeClr val="tx1"/>
          </a:solidFill>
          <a:latin typeface="+mn-lt"/>
          <a:ea typeface="+mn-ea"/>
          <a:cs typeface="+mn-cs"/>
        </a:defRPr>
      </a:lvl8pPr>
      <a:lvl9pPr marL="4277197" algn="l" defTabSz="1069299" rtl="0" eaLnBrk="1" latinLnBrk="0" hangingPunct="1">
        <a:defRPr sz="21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www.cityu.edu.hk/gcacic/wavelet/references.htm"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1.emf"/></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5.emf"/><Relationship Id="rId4" Type="http://schemas.openxmlformats.org/officeDocument/2006/relationships/oleObject" Target="../embeddings/oleObject1.bin"/></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16.emf"/></Relationships>
</file>

<file path=ppt/slides/_rels/slide25.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us-titre 2"/>
          <p:cNvSpPr txBox="1">
            <a:spLocks/>
          </p:cNvSpPr>
          <p:nvPr/>
        </p:nvSpPr>
        <p:spPr>
          <a:xfrm>
            <a:off x="3578304" y="6391915"/>
            <a:ext cx="4042049" cy="397029"/>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0"/>
              </a:spcBef>
              <a:buNone/>
            </a:pPr>
            <a:endParaRPr lang="en-US" sz="1637" b="1" dirty="0">
              <a:solidFill>
                <a:srgbClr val="1F497D">
                  <a:lumMod val="50000"/>
                </a:srgbClr>
              </a:solidFill>
            </a:endParaRPr>
          </a:p>
        </p:txBody>
      </p:sp>
      <p:sp>
        <p:nvSpPr>
          <p:cNvPr id="2" name="Rectangle 1"/>
          <p:cNvSpPr/>
          <p:nvPr/>
        </p:nvSpPr>
        <p:spPr>
          <a:xfrm>
            <a:off x="241300" y="1952625"/>
            <a:ext cx="10452100" cy="1503168"/>
          </a:xfrm>
          <a:prstGeom prst="rect">
            <a:avLst/>
          </a:prstGeom>
        </p:spPr>
        <p:txBody>
          <a:bodyPr wrap="square">
            <a:spAutoFit/>
          </a:bodyPr>
          <a:lstStyle/>
          <a:p>
            <a:pPr algn="ctr">
              <a:lnSpc>
                <a:spcPct val="150000"/>
              </a:lnSpc>
              <a:spcAft>
                <a:spcPts val="1000"/>
              </a:spcAft>
            </a:pPr>
            <a:r>
              <a:rPr lang="en-US" sz="3200" b="1" dirty="0">
                <a:effectLst/>
                <a:latin typeface="Bell MT" panose="02020503060305020303" pitchFamily="18" charset="0"/>
                <a:ea typeface="Calibri" panose="020F0502020204030204" pitchFamily="34" charset="0"/>
                <a:cs typeface="Arial" panose="020B0604020202020204" pitchFamily="34" charset="0"/>
              </a:rPr>
              <a:t>Money Growth and Inflation in Tunisia: New Evidence from a Wavelet Analysis</a:t>
            </a:r>
            <a:endParaRPr lang="fr-FR" sz="3200" dirty="0">
              <a:effectLst/>
              <a:latin typeface="Bell MT" panose="02020503060305020303" pitchFamily="18" charset="0"/>
              <a:ea typeface="Calibri" panose="020F0502020204030204" pitchFamily="34" charset="0"/>
              <a:cs typeface="Arial" panose="020B0604020202020204" pitchFamily="34" charset="0"/>
            </a:endParaRPr>
          </a:p>
        </p:txBody>
      </p:sp>
      <p:sp>
        <p:nvSpPr>
          <p:cNvPr id="4" name="Rectangle 3"/>
          <p:cNvSpPr/>
          <p:nvPr/>
        </p:nvSpPr>
        <p:spPr>
          <a:xfrm>
            <a:off x="1155701" y="3019425"/>
            <a:ext cx="9065188" cy="2277996"/>
          </a:xfrm>
          <a:prstGeom prst="rect">
            <a:avLst/>
          </a:prstGeom>
        </p:spPr>
        <p:txBody>
          <a:bodyPr wrap="square">
            <a:spAutoFit/>
          </a:bodyPr>
          <a:lstStyle/>
          <a:p>
            <a:pPr algn="ctr"/>
            <a:endParaRPr lang="fr-FR" sz="2800" b="1" dirty="0">
              <a:solidFill>
                <a:schemeClr val="bg1">
                  <a:lumMod val="65000"/>
                </a:schemeClr>
              </a:solidFill>
              <a:latin typeface="Bell MT" panose="02020503060305020303" pitchFamily="18" charset="0"/>
              <a:ea typeface="Segoe UI" panose="020B0502040204020203" pitchFamily="34" charset="0"/>
              <a:cs typeface="Segoe UI" panose="020B0502040204020203" pitchFamily="34" charset="0"/>
            </a:endParaRPr>
          </a:p>
          <a:p>
            <a:pPr algn="ctr"/>
            <a:r>
              <a:rPr lang="fr-FR" sz="2800" b="1" dirty="0" err="1">
                <a:solidFill>
                  <a:schemeClr val="bg1">
                    <a:lumMod val="65000"/>
                  </a:schemeClr>
                </a:solidFill>
                <a:latin typeface="Bell MT" panose="02020503060305020303" pitchFamily="18" charset="0"/>
                <a:ea typeface="Segoe UI" panose="020B0502040204020203" pitchFamily="34" charset="0"/>
                <a:cs typeface="Segoe UI" panose="020B0502040204020203" pitchFamily="34" charset="0"/>
              </a:rPr>
              <a:t>Jaidi</a:t>
            </a:r>
            <a:r>
              <a:rPr lang="fr-FR" sz="2800" b="1" dirty="0">
                <a:solidFill>
                  <a:schemeClr val="bg1">
                    <a:lumMod val="65000"/>
                  </a:schemeClr>
                </a:solidFill>
                <a:latin typeface="Bell MT" panose="02020503060305020303" pitchFamily="18" charset="0"/>
                <a:ea typeface="Segoe UI" panose="020B0502040204020203" pitchFamily="34" charset="0"/>
                <a:cs typeface="Segoe UI" panose="020B0502040204020203" pitchFamily="34" charset="0"/>
              </a:rPr>
              <a:t> Zied &amp; </a:t>
            </a:r>
            <a:r>
              <a:rPr lang="fr-FR" sz="2800" b="1" dirty="0" err="1">
                <a:solidFill>
                  <a:schemeClr val="bg1">
                    <a:lumMod val="65000"/>
                  </a:schemeClr>
                </a:solidFill>
                <a:latin typeface="Bell MT" panose="02020503060305020303" pitchFamily="18" charset="0"/>
                <a:ea typeface="Segoe UI" panose="020B0502040204020203" pitchFamily="34" charset="0"/>
                <a:cs typeface="Segoe UI" panose="020B0502040204020203" pitchFamily="34" charset="0"/>
              </a:rPr>
              <a:t>Souhaib</a:t>
            </a:r>
            <a:r>
              <a:rPr lang="fr-FR" sz="2800" b="1" dirty="0">
                <a:solidFill>
                  <a:schemeClr val="bg1">
                    <a:lumMod val="65000"/>
                  </a:schemeClr>
                </a:solidFill>
                <a:latin typeface="Bell MT" panose="02020503060305020303" pitchFamily="18" charset="0"/>
                <a:ea typeface="Segoe UI" panose="020B0502040204020203" pitchFamily="34" charset="0"/>
                <a:cs typeface="Segoe UI" panose="020B0502040204020203" pitchFamily="34" charset="0"/>
              </a:rPr>
              <a:t> Zardi</a:t>
            </a:r>
            <a:br>
              <a:rPr lang="fr-FR" sz="2800" b="1" dirty="0">
                <a:solidFill>
                  <a:schemeClr val="bg1">
                    <a:lumMod val="65000"/>
                  </a:schemeClr>
                </a:solidFill>
                <a:latin typeface="Bell MT" panose="02020503060305020303" pitchFamily="18" charset="0"/>
                <a:ea typeface="Segoe UI" panose="020B0502040204020203" pitchFamily="34" charset="0"/>
                <a:cs typeface="Segoe UI" panose="020B0502040204020203" pitchFamily="34" charset="0"/>
              </a:rPr>
            </a:br>
            <a:r>
              <a:rPr lang="en-US" sz="2800" b="1" dirty="0">
                <a:solidFill>
                  <a:schemeClr val="bg1">
                    <a:lumMod val="65000"/>
                  </a:schemeClr>
                </a:solidFill>
                <a:latin typeface="Bell MT" panose="02020503060305020303" pitchFamily="18" charset="0"/>
                <a:ea typeface="Segoe UI" panose="020B0502040204020203" pitchFamily="34" charset="0"/>
                <a:cs typeface="Segoe UI" panose="020B0502040204020203" pitchFamily="34" charset="0"/>
              </a:rPr>
              <a:t> Central Bank of Tunisia</a:t>
            </a:r>
          </a:p>
          <a:p>
            <a:pPr algn="ctr"/>
            <a:r>
              <a:rPr lang="en-US" sz="2800" b="1" i="1" u="sng" dirty="0">
                <a:solidFill>
                  <a:srgbClr val="FF0000"/>
                </a:solidFill>
                <a:latin typeface="Bell MT" panose="02020503060305020303" pitchFamily="18" charset="0"/>
                <a:ea typeface="Segoe UI" panose="020B0502040204020203" pitchFamily="34" charset="0"/>
                <a:cs typeface="Segoe UI" panose="020B0502040204020203" pitchFamily="34" charset="0"/>
              </a:rPr>
              <a:t>General Department of Statistic</a:t>
            </a:r>
          </a:p>
          <a:p>
            <a:pPr algn="ctr"/>
            <a:endParaRPr lang="en-US" sz="1403" b="1" dirty="0">
              <a:solidFill>
                <a:srgbClr val="DED172"/>
              </a:solidFill>
              <a:latin typeface="Segoe UI" panose="020B0502040204020203" pitchFamily="34" charset="0"/>
              <a:ea typeface="Segoe UI" panose="020B0502040204020203" pitchFamily="34" charset="0"/>
              <a:cs typeface="Segoe UI" panose="020B0502040204020203" pitchFamily="34" charset="0"/>
            </a:endParaRPr>
          </a:p>
          <a:p>
            <a:pPr algn="ctr"/>
            <a:endParaRPr lang="en-US" sz="1600" dirty="0"/>
          </a:p>
        </p:txBody>
      </p:sp>
      <p:sp>
        <p:nvSpPr>
          <p:cNvPr id="6" name="object 7"/>
          <p:cNvSpPr txBox="1"/>
          <p:nvPr/>
        </p:nvSpPr>
        <p:spPr>
          <a:xfrm>
            <a:off x="1128691" y="7097326"/>
            <a:ext cx="9748376" cy="262892"/>
          </a:xfrm>
          <a:prstGeom prst="rect">
            <a:avLst/>
          </a:prstGeom>
        </p:spPr>
        <p:txBody>
          <a:bodyPr vert="horz" wrap="square" lIns="0" tIns="16510" rIns="0" bIns="0" rtlCol="0">
            <a:spAutoFit/>
          </a:bodyPr>
          <a:lstStyle/>
          <a:p>
            <a:pPr marL="12700">
              <a:spcBef>
                <a:spcPts val="130"/>
              </a:spcBef>
            </a:pPr>
            <a:r>
              <a:rPr sz="1600" b="1" u="sng" spc="15" dirty="0">
                <a:solidFill>
                  <a:prstClr val="black"/>
                </a:solidFill>
                <a:cs typeface="Calibri"/>
              </a:rPr>
              <a:t>The </a:t>
            </a:r>
            <a:r>
              <a:rPr sz="1600" b="1" u="sng" spc="5" dirty="0">
                <a:solidFill>
                  <a:prstClr val="black"/>
                </a:solidFill>
                <a:cs typeface="Calibri"/>
              </a:rPr>
              <a:t>views expressed herein </a:t>
            </a:r>
            <a:r>
              <a:rPr sz="1600" b="1" u="sng" spc="10" dirty="0">
                <a:solidFill>
                  <a:prstClr val="black"/>
                </a:solidFill>
                <a:cs typeface="Calibri"/>
              </a:rPr>
              <a:t>belong </a:t>
            </a:r>
            <a:r>
              <a:rPr sz="1600" b="1" u="sng" spc="5" dirty="0">
                <a:solidFill>
                  <a:prstClr val="black"/>
                </a:solidFill>
                <a:cs typeface="Calibri"/>
              </a:rPr>
              <a:t>to </a:t>
            </a:r>
            <a:r>
              <a:rPr sz="1600" b="1" u="sng" spc="10" dirty="0">
                <a:solidFill>
                  <a:prstClr val="black"/>
                </a:solidFill>
                <a:cs typeface="Calibri"/>
              </a:rPr>
              <a:t>the author </a:t>
            </a:r>
            <a:r>
              <a:rPr sz="1600" b="1" u="sng" spc="15" dirty="0">
                <a:solidFill>
                  <a:prstClr val="black"/>
                </a:solidFill>
                <a:cs typeface="Calibri"/>
              </a:rPr>
              <a:t>and </a:t>
            </a:r>
            <a:r>
              <a:rPr sz="1600" b="1" u="sng" spc="5" dirty="0">
                <a:solidFill>
                  <a:prstClr val="black"/>
                </a:solidFill>
                <a:cs typeface="Calibri"/>
              </a:rPr>
              <a:t>may </a:t>
            </a:r>
            <a:r>
              <a:rPr sz="1600" b="1" u="sng" spc="10" dirty="0">
                <a:solidFill>
                  <a:prstClr val="black"/>
                </a:solidFill>
                <a:cs typeface="Calibri"/>
              </a:rPr>
              <a:t>not </a:t>
            </a:r>
            <a:r>
              <a:rPr sz="1600" b="1" u="sng" spc="5" dirty="0">
                <a:solidFill>
                  <a:prstClr val="black"/>
                </a:solidFill>
                <a:cs typeface="Calibri"/>
              </a:rPr>
              <a:t>reflect </a:t>
            </a:r>
            <a:r>
              <a:rPr sz="1600" b="1" u="sng" spc="10" dirty="0">
                <a:solidFill>
                  <a:prstClr val="black"/>
                </a:solidFill>
                <a:cs typeface="Calibri"/>
              </a:rPr>
              <a:t>those of the </a:t>
            </a:r>
            <a:r>
              <a:rPr sz="1600" b="1" u="sng" dirty="0">
                <a:solidFill>
                  <a:prstClr val="black"/>
                </a:solidFill>
                <a:cs typeface="Calibri"/>
              </a:rPr>
              <a:t>Central </a:t>
            </a:r>
            <a:r>
              <a:rPr sz="1600" b="1" u="sng" spc="15" dirty="0">
                <a:solidFill>
                  <a:prstClr val="black"/>
                </a:solidFill>
                <a:cs typeface="Calibri"/>
              </a:rPr>
              <a:t>Bank </a:t>
            </a:r>
            <a:r>
              <a:rPr sz="1600" b="1" u="sng" spc="10" dirty="0">
                <a:solidFill>
                  <a:prstClr val="black"/>
                </a:solidFill>
                <a:cs typeface="Calibri"/>
              </a:rPr>
              <a:t>of </a:t>
            </a:r>
            <a:r>
              <a:rPr lang="fr-FR" sz="1600" b="1" u="sng" spc="10" dirty="0" err="1">
                <a:solidFill>
                  <a:prstClr val="black"/>
                </a:solidFill>
                <a:cs typeface="Calibri"/>
              </a:rPr>
              <a:t>Tunisia</a:t>
            </a:r>
            <a:r>
              <a:rPr sz="1600" b="1" u="sng" spc="5" dirty="0">
                <a:solidFill>
                  <a:prstClr val="black"/>
                </a:solidFill>
                <a:cs typeface="Calibri"/>
              </a:rPr>
              <a:t>.</a:t>
            </a:r>
            <a:endParaRPr sz="1600" b="1" u="sng" dirty="0">
              <a:solidFill>
                <a:prstClr val="black"/>
              </a:solidFill>
              <a:cs typeface="Calibri"/>
            </a:endParaRPr>
          </a:p>
        </p:txBody>
      </p:sp>
    </p:spTree>
    <p:extLst>
      <p:ext uri="{BB962C8B-B14F-4D97-AF65-F5344CB8AC3E}">
        <p14:creationId xmlns:p14="http://schemas.microsoft.com/office/powerpoint/2010/main" val="17458427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gradFill>
            <a:gsLst>
              <a:gs pos="0">
                <a:schemeClr val="accent1">
                  <a:tint val="50000"/>
                  <a:satMod val="300000"/>
                </a:schemeClr>
              </a:gs>
              <a:gs pos="38000">
                <a:schemeClr val="accent1">
                  <a:tint val="37000"/>
                  <a:satMod val="300000"/>
                  <a:alpha val="26000"/>
                  <a:lumMod val="43000"/>
                  <a:lumOff val="57000"/>
                </a:schemeClr>
              </a:gs>
              <a:gs pos="100000">
                <a:schemeClr val="accent1">
                  <a:tint val="15000"/>
                  <a:satMod val="350000"/>
                </a:schemeClr>
              </a:gs>
            </a:gsLst>
            <a:lin ang="16200000" scaled="1"/>
          </a:gradFill>
        </p:spPr>
        <p:txBody>
          <a:bodyPr>
            <a:normAutofit/>
          </a:bodyPr>
          <a:lstStyle/>
          <a:p>
            <a:r>
              <a:rPr lang="en-US" sz="4200" b="1" spc="-55" dirty="0">
                <a:solidFill>
                  <a:schemeClr val="accent2">
                    <a:lumMod val="75000"/>
                  </a:schemeClr>
                </a:solidFill>
                <a:latin typeface="Bell MT" panose="02020503060305020303" pitchFamily="18" charset="0"/>
              </a:rPr>
              <a:t>II- 2 : Related literature</a:t>
            </a:r>
          </a:p>
        </p:txBody>
      </p:sp>
      <p:sp>
        <p:nvSpPr>
          <p:cNvPr id="3" name="Espace réservé du contenu 2"/>
          <p:cNvSpPr>
            <a:spLocks noGrp="1"/>
          </p:cNvSpPr>
          <p:nvPr>
            <p:ph idx="1"/>
          </p:nvPr>
        </p:nvSpPr>
        <p:spPr>
          <a:gradFill>
            <a:gsLst>
              <a:gs pos="0">
                <a:schemeClr val="accent1">
                  <a:tint val="50000"/>
                  <a:satMod val="300000"/>
                </a:schemeClr>
              </a:gs>
              <a:gs pos="38000">
                <a:schemeClr val="accent1">
                  <a:tint val="37000"/>
                  <a:satMod val="300000"/>
                  <a:alpha val="26000"/>
                  <a:lumMod val="43000"/>
                  <a:lumOff val="57000"/>
                </a:schemeClr>
              </a:gs>
              <a:gs pos="100000">
                <a:schemeClr val="accent1">
                  <a:tint val="15000"/>
                  <a:satMod val="350000"/>
                </a:schemeClr>
              </a:gs>
            </a:gsLst>
            <a:lin ang="16200000" scaled="1"/>
          </a:gradFill>
        </p:spPr>
        <p:txBody>
          <a:bodyPr/>
          <a:lstStyle/>
          <a:p>
            <a:pPr marL="0" indent="0">
              <a:buNone/>
            </a:pPr>
            <a:endParaRPr lang="en-US" dirty="0"/>
          </a:p>
          <a:p>
            <a:pPr marL="0" indent="0">
              <a:buNone/>
            </a:pPr>
            <a:r>
              <a:rPr lang="en-US" sz="1800" dirty="0">
                <a:effectLst/>
                <a:latin typeface="Bell MT" panose="02020503060305020303" pitchFamily="18" charset="0"/>
                <a:ea typeface="Times New Roman" panose="02020603050405020304" pitchFamily="18" charset="0"/>
              </a:rPr>
              <a:t>      </a:t>
            </a:r>
            <a:r>
              <a:rPr lang="en-US" dirty="0" err="1">
                <a:latin typeface="Bell MT" panose="02020503060305020303" pitchFamily="18" charset="0"/>
              </a:rPr>
              <a:t>Xie</a:t>
            </a:r>
            <a:r>
              <a:rPr lang="en-US" dirty="0">
                <a:latin typeface="Bell MT" panose="02020503060305020303" pitchFamily="18" charset="0"/>
              </a:rPr>
              <a:t> (2004), </a:t>
            </a:r>
            <a:r>
              <a:rPr lang="en-US" dirty="0" err="1">
                <a:latin typeface="Bell MT" panose="02020503060305020303" pitchFamily="18" charset="0"/>
              </a:rPr>
              <a:t>Roffia</a:t>
            </a:r>
            <a:r>
              <a:rPr lang="en-US" dirty="0">
                <a:latin typeface="Bell MT" panose="02020503060305020303" pitchFamily="18" charset="0"/>
              </a:rPr>
              <a:t> and </a:t>
            </a:r>
            <a:r>
              <a:rPr lang="en-US" dirty="0" err="1">
                <a:latin typeface="Bell MT" panose="02020503060305020303" pitchFamily="18" charset="0"/>
              </a:rPr>
              <a:t>Zaghini</a:t>
            </a:r>
            <a:r>
              <a:rPr lang="en-US" dirty="0">
                <a:latin typeface="Bell MT" panose="02020503060305020303" pitchFamily="18" charset="0"/>
              </a:rPr>
              <a:t> (2007), Zhang (2012) and Zhang et al. (2012) claim that money growth has a positive impact on inflation in the short run, whereas McCandless and Weber (1995), Crowder (1998), Christensen (2001), Grauwe and </a:t>
            </a:r>
            <a:r>
              <a:rPr lang="en-US" dirty="0" err="1">
                <a:latin typeface="Bell MT" panose="02020503060305020303" pitchFamily="18" charset="0"/>
              </a:rPr>
              <a:t>Polan</a:t>
            </a:r>
            <a:r>
              <a:rPr lang="en-US" dirty="0">
                <a:latin typeface="Bell MT" panose="02020503060305020303" pitchFamily="18" charset="0"/>
              </a:rPr>
              <a:t> (2005) and Zhang (2008, 2012) argue that money growth has a positive impact on inflation in the long run. </a:t>
            </a:r>
          </a:p>
          <a:p>
            <a:endParaRPr lang="en-US" dirty="0"/>
          </a:p>
          <a:p>
            <a:pPr marL="0" indent="0">
              <a:buNone/>
            </a:pPr>
            <a:r>
              <a:rPr lang="en-US" sz="2400" dirty="0">
                <a:latin typeface="Bell MT" panose="02020503060305020303" pitchFamily="18" charset="0"/>
              </a:rPr>
              <a:t>McCandless and Weber (1995) as well as Grauwe and </a:t>
            </a:r>
            <a:r>
              <a:rPr lang="en-US" sz="2400" dirty="0" err="1">
                <a:latin typeface="Bell MT" panose="02020503060305020303" pitchFamily="18" charset="0"/>
              </a:rPr>
              <a:t>Polan</a:t>
            </a:r>
            <a:r>
              <a:rPr lang="en-US" sz="2400" dirty="0">
                <a:latin typeface="Bell MT" panose="02020503060305020303" pitchFamily="18" charset="0"/>
              </a:rPr>
              <a:t> (2005) reach almost the same conclusion that money growth and inflation are related one-for-one in the long run, which provides strong support for the QTM, particularly for modern QTM</a:t>
            </a:r>
          </a:p>
          <a:p>
            <a:endParaRPr lang="en-US" dirty="0"/>
          </a:p>
          <a:p>
            <a:pPr marL="0" indent="0">
              <a:buNone/>
            </a:pPr>
            <a:r>
              <a:rPr lang="en-US" sz="2400" dirty="0">
                <a:latin typeface="Bell MT" panose="02020503060305020303" pitchFamily="18" charset="0"/>
              </a:rPr>
              <a:t>Shuai (2002) and Wu (2002) find that China’s money growth has an unusually negative impact on inflation </a:t>
            </a:r>
            <a:r>
              <a:rPr lang="fr-FR" sz="2400" dirty="0">
                <a:latin typeface="Bell MT" panose="02020503060305020303" pitchFamily="18" charset="0"/>
              </a:rPr>
              <a:t>in the 1993-2001</a:t>
            </a:r>
            <a:endParaRPr lang="en-US" sz="2400" dirty="0">
              <a:latin typeface="Bell MT" panose="02020503060305020303" pitchFamily="18" charset="0"/>
            </a:endParaRPr>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10</a:t>
            </a:fld>
            <a:endParaRPr lang="fr-FR">
              <a:solidFill>
                <a:srgbClr val="1F497D">
                  <a:lumMod val="75000"/>
                </a:srgbClr>
              </a:solidFill>
            </a:endParaRPr>
          </a:p>
        </p:txBody>
      </p:sp>
      <p:sp>
        <p:nvSpPr>
          <p:cNvPr id="5" name="Rectangle : coins arrondis 4">
            <a:extLst>
              <a:ext uri="{FF2B5EF4-FFF2-40B4-BE49-F238E27FC236}">
                <a16:creationId xmlns:a16="http://schemas.microsoft.com/office/drawing/2014/main" id="{28DB387B-BBFE-494B-83FD-73F8969C9FA5}"/>
              </a:ext>
            </a:extLst>
          </p:cNvPr>
          <p:cNvSpPr/>
          <p:nvPr/>
        </p:nvSpPr>
        <p:spPr>
          <a:xfrm>
            <a:off x="80536" y="5629923"/>
            <a:ext cx="10378138" cy="1357295"/>
          </a:xfrm>
          <a:prstGeom prst="roundRect">
            <a:avLst/>
          </a:prstGeom>
          <a:noFill/>
          <a:effectLst>
            <a:outerShdw blurRad="40000" dist="20000" dir="5400000" rotWithShape="0">
              <a:schemeClr val="accent1">
                <a:alpha val="38000"/>
              </a:scheme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a:p>
        </p:txBody>
      </p:sp>
      <p:sp>
        <p:nvSpPr>
          <p:cNvPr id="6" name="Rectangle : coins arrondis 5">
            <a:extLst>
              <a:ext uri="{FF2B5EF4-FFF2-40B4-BE49-F238E27FC236}">
                <a16:creationId xmlns:a16="http://schemas.microsoft.com/office/drawing/2014/main" id="{9C226F61-795B-4225-B198-0C7928956678}"/>
              </a:ext>
            </a:extLst>
          </p:cNvPr>
          <p:cNvSpPr/>
          <p:nvPr/>
        </p:nvSpPr>
        <p:spPr>
          <a:xfrm>
            <a:off x="84293" y="3726131"/>
            <a:ext cx="10506861" cy="1828800"/>
          </a:xfrm>
          <a:prstGeom prst="roundRect">
            <a:avLst/>
          </a:prstGeom>
          <a:noFill/>
          <a:effectLst>
            <a:outerShdw blurRad="40000" dist="20000" dir="5400000" rotWithShape="0">
              <a:schemeClr val="accent1">
                <a:alpha val="38000"/>
              </a:scheme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a:p>
        </p:txBody>
      </p:sp>
      <p:sp>
        <p:nvSpPr>
          <p:cNvPr id="7" name="Rectangle : coins arrondis 6">
            <a:extLst>
              <a:ext uri="{FF2B5EF4-FFF2-40B4-BE49-F238E27FC236}">
                <a16:creationId xmlns:a16="http://schemas.microsoft.com/office/drawing/2014/main" id="{7A1E1ADF-E5B3-417A-9311-EDFA2961EEAF}"/>
              </a:ext>
            </a:extLst>
          </p:cNvPr>
          <p:cNvSpPr/>
          <p:nvPr/>
        </p:nvSpPr>
        <p:spPr>
          <a:xfrm>
            <a:off x="88942" y="1436453"/>
            <a:ext cx="10526169" cy="2136558"/>
          </a:xfrm>
          <a:prstGeom prst="roundRect">
            <a:avLst/>
          </a:prstGeom>
          <a:noFill/>
          <a:effectLst>
            <a:outerShdw blurRad="40000" dist="20000" dir="5400000" rotWithShape="0">
              <a:schemeClr val="accent1">
                <a:alpha val="38000"/>
              </a:scheme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2600577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heel(1)">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1000"/>
                                        <p:tgtEl>
                                          <p:spTgt spid="3">
                                            <p:txEl>
                                              <p:pRg st="5" end="5"/>
                                            </p:txEl>
                                          </p:spTgt>
                                        </p:tgtEl>
                                      </p:cBhvr>
                                    </p:animEffect>
                                    <p:anim calcmode="lin" valueType="num">
                                      <p:cBhvr>
                                        <p:cTn id="3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gradFill>
            <a:gsLst>
              <a:gs pos="0">
                <a:schemeClr val="accent1">
                  <a:tint val="50000"/>
                  <a:satMod val="300000"/>
                </a:schemeClr>
              </a:gs>
              <a:gs pos="38000">
                <a:schemeClr val="accent1">
                  <a:tint val="37000"/>
                  <a:satMod val="300000"/>
                  <a:alpha val="26000"/>
                  <a:lumMod val="43000"/>
                  <a:lumOff val="57000"/>
                </a:schemeClr>
              </a:gs>
              <a:gs pos="100000">
                <a:schemeClr val="accent1">
                  <a:tint val="15000"/>
                  <a:satMod val="350000"/>
                </a:schemeClr>
              </a:gs>
            </a:gsLst>
            <a:lin ang="16200000" scaled="1"/>
          </a:gradFill>
        </p:spPr>
        <p:txBody>
          <a:bodyPr>
            <a:normAutofit fontScale="90000"/>
          </a:bodyPr>
          <a:lstStyle/>
          <a:p>
            <a:r>
              <a:rPr lang="en-US" sz="4400" b="1" spc="-55" dirty="0">
                <a:solidFill>
                  <a:schemeClr val="accent2">
                    <a:lumMod val="75000"/>
                  </a:schemeClr>
                </a:solidFill>
                <a:latin typeface="Bell MT" panose="02020503060305020303" pitchFamily="18" charset="0"/>
              </a:rPr>
              <a:t>II- 3 : Related literature related to wavelet analysis </a:t>
            </a:r>
            <a:endParaRPr lang="en-US" sz="4000" dirty="0"/>
          </a:p>
        </p:txBody>
      </p:sp>
      <p:sp>
        <p:nvSpPr>
          <p:cNvPr id="3" name="Espace réservé du contenu 2"/>
          <p:cNvSpPr>
            <a:spLocks noGrp="1"/>
          </p:cNvSpPr>
          <p:nvPr>
            <p:ph idx="1"/>
          </p:nvPr>
        </p:nvSpPr>
        <p:spPr>
          <a:gradFill>
            <a:gsLst>
              <a:gs pos="0">
                <a:schemeClr val="accent1">
                  <a:tint val="50000"/>
                  <a:satMod val="300000"/>
                </a:schemeClr>
              </a:gs>
              <a:gs pos="38000">
                <a:schemeClr val="accent1">
                  <a:tint val="37000"/>
                  <a:satMod val="300000"/>
                  <a:alpha val="26000"/>
                  <a:lumMod val="43000"/>
                  <a:lumOff val="57000"/>
                </a:schemeClr>
              </a:gs>
              <a:gs pos="100000">
                <a:schemeClr val="accent1">
                  <a:tint val="15000"/>
                  <a:satMod val="350000"/>
                </a:schemeClr>
              </a:gs>
            </a:gsLst>
            <a:lin ang="16200000" scaled="1"/>
          </a:gradFill>
        </p:spPr>
        <p:txBody>
          <a:bodyPr>
            <a:normAutofit/>
          </a:bodyPr>
          <a:lstStyle/>
          <a:p>
            <a:pPr marL="0" indent="0">
              <a:buNone/>
            </a:pPr>
            <a:endParaRPr lang="fr-FR" dirty="0"/>
          </a:p>
          <a:p>
            <a:pPr marL="0" indent="0" algn="just">
              <a:buNone/>
            </a:pPr>
            <a:r>
              <a:rPr lang="en-US" dirty="0">
                <a:latin typeface="Bell MT" panose="02020503060305020303" pitchFamily="18" charset="0"/>
              </a:rPr>
              <a:t>While some researchers focus on the frequency-varying relationship between money growth and inflation, there has been another strand of literature that examines whether such a relationship evolves over time (</a:t>
            </a:r>
            <a:r>
              <a:rPr lang="en-US" dirty="0" err="1">
                <a:latin typeface="Bell MT" panose="02020503060305020303" pitchFamily="18" charset="0"/>
              </a:rPr>
              <a:t>Rolnick</a:t>
            </a:r>
            <a:r>
              <a:rPr lang="en-US" dirty="0">
                <a:latin typeface="Bell MT" panose="02020503060305020303" pitchFamily="18" charset="0"/>
              </a:rPr>
              <a:t> and Weber, 1997; </a:t>
            </a:r>
            <a:r>
              <a:rPr lang="en-US" dirty="0" err="1">
                <a:latin typeface="Bell MT" panose="02020503060305020303" pitchFamily="18" charset="0"/>
              </a:rPr>
              <a:t>Christiano</a:t>
            </a:r>
            <a:r>
              <a:rPr lang="en-US" dirty="0">
                <a:latin typeface="Bell MT" panose="02020503060305020303" pitchFamily="18" charset="0"/>
              </a:rPr>
              <a:t> and Fitzgerald, 2003; </a:t>
            </a:r>
            <a:r>
              <a:rPr lang="en-US" dirty="0" err="1">
                <a:latin typeface="Bell MT" panose="02020503060305020303" pitchFamily="18" charset="0"/>
              </a:rPr>
              <a:t>Milas</a:t>
            </a:r>
            <a:r>
              <a:rPr lang="en-US" dirty="0">
                <a:latin typeface="Bell MT" panose="02020503060305020303" pitchFamily="18" charset="0"/>
              </a:rPr>
              <a:t>, 2007; Sargent and </a:t>
            </a:r>
            <a:r>
              <a:rPr lang="en-US" dirty="0" err="1">
                <a:latin typeface="Bell MT" panose="02020503060305020303" pitchFamily="18" charset="0"/>
              </a:rPr>
              <a:t>Surico</a:t>
            </a:r>
            <a:r>
              <a:rPr lang="en-US" dirty="0">
                <a:latin typeface="Bell MT" panose="02020503060305020303" pitchFamily="18" charset="0"/>
              </a:rPr>
              <a:t>, 2008; </a:t>
            </a:r>
            <a:r>
              <a:rPr lang="en-US" dirty="0" err="1">
                <a:latin typeface="Bell MT" panose="02020503060305020303" pitchFamily="18" charset="0"/>
              </a:rPr>
              <a:t>Basco</a:t>
            </a:r>
            <a:r>
              <a:rPr lang="en-US" dirty="0">
                <a:latin typeface="Bell MT" panose="02020503060305020303" pitchFamily="18" charset="0"/>
              </a:rPr>
              <a:t> and al., 2009; Zhang, 2009; Wang, 2010; Liu and Chen, 2012). </a:t>
            </a:r>
          </a:p>
          <a:p>
            <a:pPr marL="0" indent="0">
              <a:buNone/>
            </a:pPr>
            <a:endParaRPr lang="en-US" dirty="0"/>
          </a:p>
          <a:p>
            <a:pPr marL="0" indent="0">
              <a:buNone/>
            </a:pPr>
            <a:endParaRPr lang="en-US" dirty="0"/>
          </a:p>
          <a:p>
            <a:pPr marL="0" indent="0" algn="just">
              <a:buNone/>
            </a:pPr>
            <a:r>
              <a:rPr lang="en-US" sz="2400" dirty="0" err="1">
                <a:latin typeface="Bell MT" panose="02020503060305020303" pitchFamily="18" charset="0"/>
              </a:rPr>
              <a:t>Rua</a:t>
            </a:r>
            <a:r>
              <a:rPr lang="en-US" sz="2400" dirty="0">
                <a:latin typeface="Bell MT" panose="02020503060305020303" pitchFamily="18" charset="0"/>
              </a:rPr>
              <a:t> (2012), who achieves this using wavelet analysis. Using wavelet coherency and phase difference tools, he finds that the relationship between money growth and inflation is stronger at low frequencies and that money growth in the Euro area seemed to lose its leading properties with respect to inflation in the past decade. </a:t>
            </a:r>
          </a:p>
          <a:p>
            <a:pPr marL="0" indent="0">
              <a:buNone/>
            </a:pPr>
            <a:endParaRPr lang="en-US" dirty="0"/>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11</a:t>
            </a:fld>
            <a:endParaRPr lang="fr-FR">
              <a:solidFill>
                <a:srgbClr val="1F497D">
                  <a:lumMod val="75000"/>
                </a:srgbClr>
              </a:solidFill>
            </a:endParaRPr>
          </a:p>
        </p:txBody>
      </p:sp>
      <p:sp>
        <p:nvSpPr>
          <p:cNvPr id="5" name="Rectangle : coins arrondis 4">
            <a:extLst>
              <a:ext uri="{FF2B5EF4-FFF2-40B4-BE49-F238E27FC236}">
                <a16:creationId xmlns:a16="http://schemas.microsoft.com/office/drawing/2014/main" id="{C94D100A-62E3-447D-9F06-956852E825AA}"/>
              </a:ext>
            </a:extLst>
          </p:cNvPr>
          <p:cNvSpPr/>
          <p:nvPr/>
        </p:nvSpPr>
        <p:spPr>
          <a:xfrm>
            <a:off x="58890" y="1647826"/>
            <a:ext cx="10547813" cy="2133600"/>
          </a:xfrm>
          <a:prstGeom prst="roundRect">
            <a:avLst/>
          </a:prstGeom>
          <a:noFill/>
          <a:effectLst>
            <a:outerShdw blurRad="40000" dist="20000" dir="5400000" rotWithShape="0">
              <a:schemeClr val="accent1">
                <a:alpha val="38000"/>
              </a:scheme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a:p>
        </p:txBody>
      </p:sp>
      <p:sp>
        <p:nvSpPr>
          <p:cNvPr id="6" name="Rectangle : coins arrondis 5">
            <a:extLst>
              <a:ext uri="{FF2B5EF4-FFF2-40B4-BE49-F238E27FC236}">
                <a16:creationId xmlns:a16="http://schemas.microsoft.com/office/drawing/2014/main" id="{E26D750E-593A-4494-8963-4C0E4AA40006}"/>
              </a:ext>
            </a:extLst>
          </p:cNvPr>
          <p:cNvSpPr/>
          <p:nvPr/>
        </p:nvSpPr>
        <p:spPr>
          <a:xfrm>
            <a:off x="58891" y="4314825"/>
            <a:ext cx="10634510" cy="2514600"/>
          </a:xfrm>
          <a:prstGeom prst="roundRect">
            <a:avLst/>
          </a:prstGeom>
          <a:noFill/>
          <a:effectLst>
            <a:outerShdw blurRad="40000" dist="20000" dir="5400000" rotWithShape="0">
              <a:schemeClr val="accent1">
                <a:alpha val="38000"/>
              </a:scheme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2049841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wipe(down)">
                                      <p:cBhvr>
                                        <p:cTn id="14" dur="500"/>
                                        <p:tgtEl>
                                          <p:spTgt spid="3">
                                            <p:txEl>
                                              <p:pRg st="4" end="4"/>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57D2AD1-E9C9-4CDA-A56A-8D965E811CD2}"/>
              </a:ext>
            </a:extLst>
          </p:cNvPr>
          <p:cNvSpPr>
            <a:spLocks noGrp="1"/>
          </p:cNvSpPr>
          <p:nvPr>
            <p:ph type="title"/>
          </p:nvPr>
        </p:nvSpPr>
        <p:spPr>
          <a:gradFill>
            <a:gsLst>
              <a:gs pos="0">
                <a:schemeClr val="accent1">
                  <a:tint val="50000"/>
                  <a:satMod val="300000"/>
                </a:schemeClr>
              </a:gs>
              <a:gs pos="38000">
                <a:schemeClr val="accent1">
                  <a:tint val="37000"/>
                  <a:satMod val="300000"/>
                  <a:alpha val="26000"/>
                  <a:lumMod val="43000"/>
                  <a:lumOff val="57000"/>
                </a:schemeClr>
              </a:gs>
              <a:gs pos="100000">
                <a:schemeClr val="accent1">
                  <a:tint val="15000"/>
                  <a:satMod val="350000"/>
                </a:schemeClr>
              </a:gs>
            </a:gsLst>
            <a:lin ang="16200000" scaled="1"/>
          </a:gradFill>
        </p:spPr>
        <p:txBody>
          <a:bodyPr>
            <a:normAutofit fontScale="90000"/>
          </a:bodyPr>
          <a:lstStyle/>
          <a:p>
            <a:r>
              <a:rPr lang="en-US" sz="4400" b="1" spc="-55" dirty="0">
                <a:solidFill>
                  <a:schemeClr val="accent2">
                    <a:lumMod val="75000"/>
                  </a:schemeClr>
                </a:solidFill>
                <a:latin typeface="Bell MT" panose="02020503060305020303" pitchFamily="18" charset="0"/>
              </a:rPr>
              <a:t>II- 4 :Related literature related to wavelet analysis (</a:t>
            </a:r>
            <a:r>
              <a:rPr lang="en-US" sz="4000" dirty="0">
                <a:effectLst/>
                <a:latin typeface="Times New Roman" panose="02020603050405020304" pitchFamily="18" charset="0"/>
                <a:ea typeface="Calibri" panose="020F0502020204030204" pitchFamily="34" charset="0"/>
                <a:cs typeface="Arial" panose="020B0604020202020204" pitchFamily="34" charset="0"/>
              </a:rPr>
              <a:t>Jiang and al (2015) )</a:t>
            </a:r>
            <a:endParaRPr lang="fr-FR" sz="4000" dirty="0"/>
          </a:p>
        </p:txBody>
      </p:sp>
      <p:sp>
        <p:nvSpPr>
          <p:cNvPr id="3" name="Espace réservé du contenu 2">
            <a:extLst>
              <a:ext uri="{FF2B5EF4-FFF2-40B4-BE49-F238E27FC236}">
                <a16:creationId xmlns:a16="http://schemas.microsoft.com/office/drawing/2014/main" id="{DB7F32F1-1EA3-4C96-B7BE-5CA459A273D2}"/>
              </a:ext>
            </a:extLst>
          </p:cNvPr>
          <p:cNvSpPr>
            <a:spLocks noGrp="1"/>
          </p:cNvSpPr>
          <p:nvPr>
            <p:ph idx="1"/>
          </p:nvPr>
        </p:nvSpPr>
        <p:spPr>
          <a:gradFill>
            <a:gsLst>
              <a:gs pos="0">
                <a:schemeClr val="accent1">
                  <a:tint val="50000"/>
                  <a:satMod val="300000"/>
                </a:schemeClr>
              </a:gs>
              <a:gs pos="38000">
                <a:schemeClr val="accent1">
                  <a:tint val="37000"/>
                  <a:satMod val="300000"/>
                  <a:alpha val="26000"/>
                  <a:lumMod val="43000"/>
                  <a:lumOff val="57000"/>
                </a:schemeClr>
              </a:gs>
              <a:gs pos="100000">
                <a:schemeClr val="accent1">
                  <a:tint val="15000"/>
                  <a:satMod val="350000"/>
                </a:schemeClr>
              </a:gs>
            </a:gsLst>
            <a:lin ang="16200000" scaled="1"/>
          </a:gradFill>
        </p:spPr>
        <p:txBody>
          <a:bodyPr>
            <a:normAutofit/>
          </a:bodyPr>
          <a:lstStyle/>
          <a:p>
            <a:pPr algn="just">
              <a:lnSpc>
                <a:spcPct val="150000"/>
              </a:lnSpc>
              <a:spcAft>
                <a:spcPts val="1000"/>
              </a:spcAft>
            </a:pPr>
            <a:r>
              <a:rPr lang="en-US" sz="1800" dirty="0">
                <a:effectLst/>
                <a:latin typeface="Times New Roman" panose="02020603050405020304" pitchFamily="18" charset="0"/>
                <a:ea typeface="Calibri" panose="020F0502020204030204" pitchFamily="34" charset="0"/>
                <a:cs typeface="Arial" panose="020B0604020202020204" pitchFamily="34" charset="0"/>
              </a:rPr>
              <a:t> </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marL="0" indent="0" algn="just">
              <a:lnSpc>
                <a:spcPct val="150000"/>
              </a:lnSpc>
              <a:spcAft>
                <a:spcPts val="1000"/>
              </a:spcAft>
              <a:buNone/>
            </a:pPr>
            <a:r>
              <a:rPr lang="en-US" sz="2400" dirty="0">
                <a:effectLst/>
                <a:latin typeface="Times New Roman" panose="02020603050405020304" pitchFamily="18" charset="0"/>
                <a:ea typeface="Calibri" panose="020F0502020204030204" pitchFamily="34" charset="0"/>
                <a:cs typeface="Arial" panose="020B0604020202020204" pitchFamily="34" charset="0"/>
              </a:rPr>
              <a:t>Jiang and al (2015) studied the dynamics of the relationship between monetary growth and inflation in China by applying a new wavelet analysis. The results show a strong relationship between monetary growth and the inflation rate. </a:t>
            </a:r>
          </a:p>
          <a:p>
            <a:pPr marL="0" indent="0" algn="just">
              <a:lnSpc>
                <a:spcPct val="150000"/>
              </a:lnSpc>
              <a:spcAft>
                <a:spcPts val="1000"/>
              </a:spcAft>
              <a:buNone/>
            </a:pP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p>
            <a:pPr marL="0" indent="0" algn="just">
              <a:lnSpc>
                <a:spcPct val="150000"/>
              </a:lnSpc>
              <a:spcAft>
                <a:spcPts val="1000"/>
              </a:spcAft>
              <a:buNone/>
            </a:pPr>
            <a:r>
              <a:rPr lang="en-US" sz="2400" dirty="0">
                <a:effectLst/>
                <a:latin typeface="Times New Roman" panose="02020603050405020304" pitchFamily="18" charset="0"/>
                <a:ea typeface="Calibri" panose="020F0502020204030204" pitchFamily="34" charset="0"/>
                <a:cs typeface="Arial" panose="020B0604020202020204" pitchFamily="34" charset="0"/>
              </a:rPr>
              <a:t>Also, the authors suggested that the presence of a long-term relationship between M0 growth and inflation supports the QTM, whereas the medium-term relationship between monetary growth of M1 and M2 and inflation rate supports the modern QTM.</a:t>
            </a:r>
            <a:endParaRPr lang="fr-FR" sz="2400" dirty="0">
              <a:effectLst/>
              <a:latin typeface="Calibri" panose="020F0502020204030204" pitchFamily="34" charset="0"/>
              <a:ea typeface="Calibri" panose="020F0502020204030204" pitchFamily="34" charset="0"/>
              <a:cs typeface="Arial" panose="020B0604020202020204" pitchFamily="34" charset="0"/>
            </a:endParaRPr>
          </a:p>
          <a:p>
            <a:endParaRPr lang="fr-FR" dirty="0"/>
          </a:p>
        </p:txBody>
      </p:sp>
      <p:sp>
        <p:nvSpPr>
          <p:cNvPr id="4" name="Espace réservé du numéro de diapositive 3">
            <a:extLst>
              <a:ext uri="{FF2B5EF4-FFF2-40B4-BE49-F238E27FC236}">
                <a16:creationId xmlns:a16="http://schemas.microsoft.com/office/drawing/2014/main" id="{A6D5C892-81D6-42F0-BED9-FA5F9B38F380}"/>
              </a:ext>
            </a:extLst>
          </p:cNvPr>
          <p:cNvSpPr>
            <a:spLocks noGrp="1"/>
          </p:cNvSpPr>
          <p:nvPr>
            <p:ph type="sldNum" sz="quarter" idx="12"/>
          </p:nvPr>
        </p:nvSpPr>
        <p:spPr/>
        <p:txBody>
          <a:bodyPr/>
          <a:lstStyle/>
          <a:p>
            <a:fld id="{E985AF56-2B71-42BB-BA31-1D3DAB1E787A}" type="slidenum">
              <a:rPr lang="fr-FR" smtClean="0">
                <a:solidFill>
                  <a:srgbClr val="1F497D">
                    <a:lumMod val="75000"/>
                  </a:srgbClr>
                </a:solidFill>
              </a:rPr>
              <a:pPr/>
              <a:t>12</a:t>
            </a:fld>
            <a:endParaRPr lang="fr-FR">
              <a:solidFill>
                <a:srgbClr val="1F497D">
                  <a:lumMod val="75000"/>
                </a:srgbClr>
              </a:solidFill>
            </a:endParaRPr>
          </a:p>
        </p:txBody>
      </p:sp>
      <p:sp>
        <p:nvSpPr>
          <p:cNvPr id="5" name="Organigramme : Alternative 4">
            <a:extLst>
              <a:ext uri="{FF2B5EF4-FFF2-40B4-BE49-F238E27FC236}">
                <a16:creationId xmlns:a16="http://schemas.microsoft.com/office/drawing/2014/main" id="{956769CB-31A9-4554-870E-15863FAD9972}"/>
              </a:ext>
            </a:extLst>
          </p:cNvPr>
          <p:cNvSpPr/>
          <p:nvPr/>
        </p:nvSpPr>
        <p:spPr>
          <a:xfrm>
            <a:off x="80535" y="1876425"/>
            <a:ext cx="10510619" cy="2108784"/>
          </a:xfrm>
          <a:prstGeom prst="flowChartAlternateProcess">
            <a:avLst/>
          </a:prstGeom>
          <a:no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7" name="Organigramme : Alternative 6">
            <a:extLst>
              <a:ext uri="{FF2B5EF4-FFF2-40B4-BE49-F238E27FC236}">
                <a16:creationId xmlns:a16="http://schemas.microsoft.com/office/drawing/2014/main" id="{E4D5C253-C894-4AF6-BB97-5C0C23C3563E}"/>
              </a:ext>
            </a:extLst>
          </p:cNvPr>
          <p:cNvSpPr/>
          <p:nvPr/>
        </p:nvSpPr>
        <p:spPr>
          <a:xfrm>
            <a:off x="80535" y="4129829"/>
            <a:ext cx="10612865" cy="2623396"/>
          </a:xfrm>
          <a:prstGeom prst="flowChartAlternateProcess">
            <a:avLst/>
          </a:prstGeom>
          <a:no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1817374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arn(inVertical)">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wipe(down)">
                                      <p:cBhvr>
                                        <p:cTn id="21"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gradFill>
            <a:gsLst>
              <a:gs pos="0">
                <a:schemeClr val="accent1">
                  <a:tint val="50000"/>
                  <a:satMod val="300000"/>
                </a:schemeClr>
              </a:gs>
              <a:gs pos="38000">
                <a:schemeClr val="accent1">
                  <a:tint val="37000"/>
                  <a:satMod val="300000"/>
                  <a:alpha val="26000"/>
                  <a:lumMod val="43000"/>
                  <a:lumOff val="57000"/>
                </a:schemeClr>
              </a:gs>
              <a:gs pos="100000">
                <a:schemeClr val="accent1">
                  <a:tint val="15000"/>
                  <a:satMod val="350000"/>
                </a:schemeClr>
              </a:gs>
            </a:gsLst>
            <a:lin ang="16200000" scaled="1"/>
          </a:gradFill>
        </p:spPr>
        <p:txBody>
          <a:bodyPr>
            <a:normAutofit fontScale="90000"/>
          </a:bodyPr>
          <a:lstStyle/>
          <a:p>
            <a:r>
              <a:rPr lang="en-US" sz="4400" b="1" spc="-55" dirty="0">
                <a:solidFill>
                  <a:schemeClr val="accent2">
                    <a:lumMod val="75000"/>
                  </a:schemeClr>
                </a:solidFill>
                <a:latin typeface="Bell MT" panose="02020503060305020303" pitchFamily="18" charset="0"/>
              </a:rPr>
              <a:t>II- 5 : Related literature : </a:t>
            </a:r>
            <a:r>
              <a:rPr lang="en-US" sz="4400" b="1" spc="-55" dirty="0" err="1">
                <a:solidFill>
                  <a:schemeClr val="accent2">
                    <a:lumMod val="75000"/>
                  </a:schemeClr>
                </a:solidFill>
                <a:latin typeface="Bell MT" panose="02020503060305020303" pitchFamily="18" charset="0"/>
              </a:rPr>
              <a:t>Teles</a:t>
            </a:r>
            <a:r>
              <a:rPr lang="en-US" sz="4400" b="1" spc="-55" dirty="0">
                <a:solidFill>
                  <a:schemeClr val="accent2">
                    <a:lumMod val="75000"/>
                  </a:schemeClr>
                </a:solidFill>
                <a:latin typeface="Bell MT" panose="02020503060305020303" pitchFamily="18" charset="0"/>
              </a:rPr>
              <a:t> and al (2016)</a:t>
            </a:r>
            <a:endParaRPr lang="en-US" sz="4000" dirty="0"/>
          </a:p>
        </p:txBody>
      </p:sp>
      <p:sp>
        <p:nvSpPr>
          <p:cNvPr id="3" name="Espace réservé du contenu 2"/>
          <p:cNvSpPr>
            <a:spLocks noGrp="1"/>
          </p:cNvSpPr>
          <p:nvPr>
            <p:ph idx="1"/>
          </p:nvPr>
        </p:nvSpPr>
        <p:spPr>
          <a:gradFill>
            <a:gsLst>
              <a:gs pos="0">
                <a:schemeClr val="accent1">
                  <a:tint val="50000"/>
                  <a:satMod val="300000"/>
                </a:schemeClr>
              </a:gs>
              <a:gs pos="38000">
                <a:schemeClr val="accent1">
                  <a:tint val="37000"/>
                  <a:satMod val="300000"/>
                  <a:alpha val="26000"/>
                  <a:lumMod val="43000"/>
                  <a:lumOff val="57000"/>
                </a:schemeClr>
              </a:gs>
              <a:gs pos="100000">
                <a:schemeClr val="accent1">
                  <a:tint val="15000"/>
                  <a:satMod val="350000"/>
                </a:schemeClr>
              </a:gs>
            </a:gsLst>
            <a:lin ang="16200000" scaled="1"/>
          </a:gradFill>
        </p:spPr>
        <p:txBody>
          <a:bodyPr>
            <a:normAutofit/>
          </a:bodyPr>
          <a:lstStyle/>
          <a:p>
            <a:pPr marL="0" indent="0">
              <a:buNone/>
            </a:pP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p>
            <a:pPr marL="0" indent="0">
              <a:buNone/>
            </a:pPr>
            <a:r>
              <a:rPr lang="en-US" sz="3200" dirty="0">
                <a:effectLst/>
                <a:latin typeface="Bell MT" panose="02020503060305020303" pitchFamily="18" charset="0"/>
                <a:ea typeface="Calibri" panose="020F0502020204030204" pitchFamily="34" charset="0"/>
                <a:cs typeface="Arial" panose="020B0604020202020204" pitchFamily="34" charset="0"/>
              </a:rPr>
              <a:t>Focusing on low-inflation OECD countries over the period 1970-2005, </a:t>
            </a:r>
            <a:r>
              <a:rPr lang="en-US" sz="3200" dirty="0" err="1">
                <a:effectLst/>
                <a:latin typeface="Bell MT" panose="02020503060305020303" pitchFamily="18" charset="0"/>
                <a:ea typeface="Calibri" panose="020F0502020204030204" pitchFamily="34" charset="0"/>
                <a:cs typeface="Arial" panose="020B0604020202020204" pitchFamily="34" charset="0"/>
              </a:rPr>
              <a:t>Teles</a:t>
            </a:r>
            <a:r>
              <a:rPr lang="en-US" sz="3200" dirty="0">
                <a:effectLst/>
                <a:latin typeface="Bell MT" panose="02020503060305020303" pitchFamily="18" charset="0"/>
                <a:ea typeface="Calibri" panose="020F0502020204030204" pitchFamily="34" charset="0"/>
                <a:cs typeface="Arial" panose="020B0604020202020204" pitchFamily="34" charset="0"/>
              </a:rPr>
              <a:t> and  al. (2016) found that the relationship between monetary growth and inflation is still strong, especially after considering other variables such as economic growth and the interest rate. </a:t>
            </a:r>
          </a:p>
          <a:p>
            <a:pPr marL="0" indent="0">
              <a:buNone/>
            </a:pP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p>
            <a:pPr marL="0" indent="0">
              <a:buNone/>
            </a:pPr>
            <a:endParaRPr lang="en-US" sz="1800" dirty="0">
              <a:latin typeface="Times New Roman" panose="02020603050405020304" pitchFamily="18" charset="0"/>
              <a:ea typeface="Calibri" panose="020F0502020204030204" pitchFamily="34" charset="0"/>
              <a:cs typeface="Arial" panose="020B0604020202020204" pitchFamily="34" charset="0"/>
            </a:endParaRPr>
          </a:p>
          <a:p>
            <a:pPr marL="0" indent="0">
              <a:buNone/>
            </a:pPr>
            <a:r>
              <a:rPr lang="en-US" sz="2800" dirty="0">
                <a:latin typeface="Bell MT" panose="02020503060305020303" pitchFamily="18" charset="0"/>
                <a:ea typeface="Calibri" panose="020F0502020204030204" pitchFamily="34" charset="0"/>
                <a:cs typeface="Arial" panose="020B0604020202020204" pitchFamily="34" charset="0"/>
              </a:rPr>
              <a:t>However, the correlation remains low in periods of adoption of the implicit or explicit inflation targeting regime.</a:t>
            </a:r>
          </a:p>
          <a:p>
            <a:pPr marL="0" indent="0">
              <a:buNone/>
            </a:pP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p>
            <a:pPr marL="0" indent="0">
              <a:buNone/>
            </a:pP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p>
            <a:pPr marL="0" indent="0">
              <a:buNone/>
            </a:pPr>
            <a:endParaRPr lang="en-US" sz="1800" dirty="0">
              <a:latin typeface="Times New Roman" panose="02020603050405020304" pitchFamily="18" charset="0"/>
              <a:ea typeface="Calibri" panose="020F0502020204030204" pitchFamily="34" charset="0"/>
              <a:cs typeface="Arial" panose="020B0604020202020204" pitchFamily="34" charset="0"/>
            </a:endParaRPr>
          </a:p>
          <a:p>
            <a:pPr marL="0" indent="0">
              <a:buNone/>
            </a:pP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p>
            <a:pPr marL="0" indent="0">
              <a:buNone/>
            </a:pPr>
            <a:endParaRPr lang="en-US" dirty="0"/>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13</a:t>
            </a:fld>
            <a:endParaRPr lang="fr-FR">
              <a:solidFill>
                <a:srgbClr val="1F497D">
                  <a:lumMod val="75000"/>
                </a:srgbClr>
              </a:solidFill>
            </a:endParaRPr>
          </a:p>
        </p:txBody>
      </p:sp>
      <p:sp>
        <p:nvSpPr>
          <p:cNvPr id="5" name="Organigramme : Alternative 4">
            <a:extLst>
              <a:ext uri="{FF2B5EF4-FFF2-40B4-BE49-F238E27FC236}">
                <a16:creationId xmlns:a16="http://schemas.microsoft.com/office/drawing/2014/main" id="{7AB9842C-7D96-49FE-977E-8450E413A8B4}"/>
              </a:ext>
            </a:extLst>
          </p:cNvPr>
          <p:cNvSpPr/>
          <p:nvPr/>
        </p:nvSpPr>
        <p:spPr>
          <a:xfrm>
            <a:off x="-51946" y="1495424"/>
            <a:ext cx="10510619" cy="2598580"/>
          </a:xfrm>
          <a:prstGeom prst="flowChartAlternateProcess">
            <a:avLst/>
          </a:prstGeom>
          <a:no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6" name="Organigramme : Alternative 5">
            <a:extLst>
              <a:ext uri="{FF2B5EF4-FFF2-40B4-BE49-F238E27FC236}">
                <a16:creationId xmlns:a16="http://schemas.microsoft.com/office/drawing/2014/main" id="{17FC8D8E-B649-4A3B-A83D-056D1B01016C}"/>
              </a:ext>
            </a:extLst>
          </p:cNvPr>
          <p:cNvSpPr/>
          <p:nvPr/>
        </p:nvSpPr>
        <p:spPr>
          <a:xfrm>
            <a:off x="96085" y="4619625"/>
            <a:ext cx="10510619" cy="1219200"/>
          </a:xfrm>
          <a:prstGeom prst="flowChartAlternateProcess">
            <a:avLst/>
          </a:prstGeom>
          <a:no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281559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50000"/>
                <a:satMod val="300000"/>
              </a:schemeClr>
            </a:gs>
            <a:gs pos="38000">
              <a:schemeClr val="accent1">
                <a:tint val="37000"/>
                <a:satMod val="300000"/>
                <a:alpha val="26000"/>
                <a:lumMod val="43000"/>
                <a:lumOff val="57000"/>
              </a:schemeClr>
            </a:gs>
            <a:gs pos="100000">
              <a:schemeClr val="accent1">
                <a:tint val="15000"/>
                <a:satMod val="350000"/>
              </a:schemeClr>
            </a:gs>
          </a:gsLst>
          <a:lin ang="16200000" scaled="1"/>
        </a:grad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gradFill>
            <a:gsLst>
              <a:gs pos="0">
                <a:schemeClr val="accent1">
                  <a:tint val="50000"/>
                  <a:satMod val="300000"/>
                </a:schemeClr>
              </a:gs>
              <a:gs pos="38000">
                <a:schemeClr val="accent1">
                  <a:tint val="37000"/>
                  <a:satMod val="300000"/>
                  <a:alpha val="26000"/>
                  <a:lumMod val="43000"/>
                  <a:lumOff val="57000"/>
                </a:schemeClr>
              </a:gs>
              <a:gs pos="100000">
                <a:schemeClr val="accent1">
                  <a:tint val="15000"/>
                  <a:satMod val="350000"/>
                </a:schemeClr>
              </a:gs>
            </a:gsLst>
            <a:lin ang="16200000" scaled="1"/>
          </a:gradFill>
        </p:spPr>
        <p:txBody>
          <a:bodyPr>
            <a:normAutofit fontScale="90000"/>
          </a:bodyPr>
          <a:lstStyle/>
          <a:p>
            <a:r>
              <a:rPr lang="en-US" sz="4400" b="1" spc="-55" dirty="0">
                <a:solidFill>
                  <a:schemeClr val="accent2">
                    <a:lumMod val="75000"/>
                  </a:schemeClr>
                </a:solidFill>
                <a:latin typeface="Bell MT" panose="02020503060305020303" pitchFamily="18" charset="0"/>
              </a:rPr>
              <a:t>II- 6 : Related literature : </a:t>
            </a:r>
            <a:r>
              <a:rPr lang="en-US" sz="4400" b="1" spc="-55" dirty="0" err="1">
                <a:solidFill>
                  <a:schemeClr val="accent2">
                    <a:lumMod val="75000"/>
                  </a:schemeClr>
                </a:solidFill>
                <a:latin typeface="Bell MT" panose="02020503060305020303" pitchFamily="18" charset="0"/>
              </a:rPr>
              <a:t>Gallegati</a:t>
            </a:r>
            <a:r>
              <a:rPr lang="en-US" sz="4400" b="1" spc="-55" dirty="0">
                <a:solidFill>
                  <a:schemeClr val="accent2">
                    <a:lumMod val="75000"/>
                  </a:schemeClr>
                </a:solidFill>
                <a:latin typeface="Bell MT" panose="02020503060305020303" pitchFamily="18" charset="0"/>
              </a:rPr>
              <a:t> and al (2019)</a:t>
            </a:r>
            <a:endParaRPr lang="en-US" sz="4000" dirty="0"/>
          </a:p>
        </p:txBody>
      </p:sp>
      <p:sp>
        <p:nvSpPr>
          <p:cNvPr id="3" name="Espace réservé du contenu 2"/>
          <p:cNvSpPr>
            <a:spLocks noGrp="1"/>
          </p:cNvSpPr>
          <p:nvPr>
            <p:ph idx="1"/>
          </p:nvPr>
        </p:nvSpPr>
        <p:spPr/>
        <p:txBody>
          <a:bodyPr>
            <a:normAutofit/>
          </a:bodyPr>
          <a:lstStyle/>
          <a:p>
            <a:pPr marL="0" indent="0">
              <a:buNone/>
            </a:pP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p>
            <a:pPr marL="0" indent="0">
              <a:buNone/>
            </a:pPr>
            <a:endParaRPr lang="en-US" sz="1800" dirty="0">
              <a:latin typeface="Times New Roman" panose="02020603050405020304" pitchFamily="18" charset="0"/>
              <a:ea typeface="Calibri" panose="020F0502020204030204" pitchFamily="34" charset="0"/>
              <a:cs typeface="Arial" panose="020B0604020202020204" pitchFamily="34" charset="0"/>
            </a:endParaRPr>
          </a:p>
          <a:p>
            <a:pPr marL="0" indent="0">
              <a:buNone/>
            </a:pPr>
            <a:r>
              <a:rPr lang="en-US" sz="3600" dirty="0" err="1">
                <a:effectLst/>
                <a:latin typeface="Bell MT" panose="02020503060305020303" pitchFamily="18" charset="0"/>
                <a:ea typeface="Calibri" panose="020F0502020204030204" pitchFamily="34" charset="0"/>
                <a:cs typeface="Arial" panose="020B0604020202020204" pitchFamily="34" charset="0"/>
              </a:rPr>
              <a:t>Gallegati</a:t>
            </a:r>
            <a:r>
              <a:rPr lang="en-US" sz="3600" dirty="0">
                <a:effectLst/>
                <a:latin typeface="Bell MT" panose="02020503060305020303" pitchFamily="18" charset="0"/>
                <a:ea typeface="Calibri" panose="020F0502020204030204" pitchFamily="34" charset="0"/>
                <a:cs typeface="Arial" panose="020B0604020202020204" pitchFamily="34" charset="0"/>
              </a:rPr>
              <a:t> and  al. (2019) use the wavelets method to analyze the relationship between the monetary growth rate surplus and inflation in major developed countries, including the United States, the United Kingdom, Germany, and Japan over the period 1871 to 2013. They find that there is a stable relationship between the two variables, specifically, at periods of more than 16 to 24 years.</a:t>
            </a:r>
          </a:p>
          <a:p>
            <a:pPr marL="0" indent="0">
              <a:buNone/>
            </a:pPr>
            <a:endParaRPr lang="en-US" sz="1800" dirty="0">
              <a:latin typeface="Times New Roman" panose="02020603050405020304" pitchFamily="18" charset="0"/>
              <a:ea typeface="Calibri" panose="020F0502020204030204" pitchFamily="34" charset="0"/>
              <a:cs typeface="Arial" panose="020B0604020202020204" pitchFamily="34" charset="0"/>
            </a:endParaRPr>
          </a:p>
          <a:p>
            <a:pPr marL="0" indent="0">
              <a:buNone/>
            </a:pP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p>
            <a:pPr marL="0" indent="0">
              <a:buNone/>
            </a:pP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p>
            <a:pPr marL="0" indent="0">
              <a:buNone/>
            </a:pPr>
            <a:endParaRPr lang="en-US" dirty="0"/>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14</a:t>
            </a:fld>
            <a:endParaRPr lang="fr-FR">
              <a:solidFill>
                <a:srgbClr val="1F497D">
                  <a:lumMod val="75000"/>
                </a:srgbClr>
              </a:solidFill>
            </a:endParaRPr>
          </a:p>
        </p:txBody>
      </p:sp>
      <p:sp>
        <p:nvSpPr>
          <p:cNvPr id="5" name="Organigramme : Alternative 4">
            <a:extLst>
              <a:ext uri="{FF2B5EF4-FFF2-40B4-BE49-F238E27FC236}">
                <a16:creationId xmlns:a16="http://schemas.microsoft.com/office/drawing/2014/main" id="{B9C309CA-32BA-4B9E-AC4A-778B85BA2B62}"/>
              </a:ext>
            </a:extLst>
          </p:cNvPr>
          <p:cNvSpPr/>
          <p:nvPr/>
        </p:nvSpPr>
        <p:spPr>
          <a:xfrm>
            <a:off x="-51946" y="1495425"/>
            <a:ext cx="10510619" cy="4953000"/>
          </a:xfrm>
          <a:prstGeom prst="flowChartAlternateProcess">
            <a:avLst/>
          </a:prstGeom>
          <a:no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1580899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gradFill>
            <a:gsLst>
              <a:gs pos="0">
                <a:schemeClr val="accent1">
                  <a:tint val="50000"/>
                  <a:satMod val="300000"/>
                </a:schemeClr>
              </a:gs>
              <a:gs pos="38000">
                <a:schemeClr val="accent1">
                  <a:tint val="37000"/>
                  <a:satMod val="300000"/>
                  <a:alpha val="26000"/>
                  <a:lumMod val="43000"/>
                  <a:lumOff val="57000"/>
                </a:schemeClr>
              </a:gs>
              <a:gs pos="100000">
                <a:schemeClr val="accent1">
                  <a:tint val="15000"/>
                  <a:satMod val="350000"/>
                </a:schemeClr>
              </a:gs>
            </a:gsLst>
            <a:lin ang="16200000" scaled="1"/>
          </a:gradFill>
        </p:spPr>
        <p:txBody>
          <a:bodyPr>
            <a:normAutofit/>
          </a:bodyPr>
          <a:lstStyle/>
          <a:p>
            <a:r>
              <a:rPr lang="en-US" sz="3600" b="1" spc="-55" dirty="0">
                <a:solidFill>
                  <a:schemeClr val="accent2">
                    <a:lumMod val="75000"/>
                  </a:schemeClr>
                </a:solidFill>
                <a:latin typeface="Bell MT" panose="02020503060305020303" pitchFamily="18" charset="0"/>
              </a:rPr>
              <a:t>II- 7 : Related literature : </a:t>
            </a:r>
            <a:r>
              <a:rPr lang="en-US" sz="3600" b="1" spc="-55" dirty="0" err="1">
                <a:solidFill>
                  <a:schemeClr val="accent2">
                    <a:lumMod val="75000"/>
                  </a:schemeClr>
                </a:solidFill>
                <a:latin typeface="Bell MT" panose="02020503060305020303" pitchFamily="18" charset="0"/>
              </a:rPr>
              <a:t>Tastan</a:t>
            </a:r>
            <a:r>
              <a:rPr lang="en-US" sz="3600" b="1" spc="-55" dirty="0">
                <a:solidFill>
                  <a:schemeClr val="accent2">
                    <a:lumMod val="75000"/>
                  </a:schemeClr>
                </a:solidFill>
                <a:latin typeface="Bell MT" panose="02020503060305020303" pitchFamily="18" charset="0"/>
              </a:rPr>
              <a:t> and </a:t>
            </a:r>
            <a:r>
              <a:rPr lang="en-US" sz="3600" b="1" spc="-55" dirty="0" err="1">
                <a:solidFill>
                  <a:schemeClr val="accent2">
                    <a:lumMod val="75000"/>
                  </a:schemeClr>
                </a:solidFill>
                <a:latin typeface="Bell MT" panose="02020503060305020303" pitchFamily="18" charset="0"/>
              </a:rPr>
              <a:t>sahin</a:t>
            </a:r>
            <a:r>
              <a:rPr lang="en-US" sz="3600" b="1" spc="-55" dirty="0">
                <a:solidFill>
                  <a:schemeClr val="accent2">
                    <a:lumMod val="75000"/>
                  </a:schemeClr>
                </a:solidFill>
                <a:latin typeface="Bell MT" panose="02020503060305020303" pitchFamily="18" charset="0"/>
              </a:rPr>
              <a:t>(2020)</a:t>
            </a:r>
            <a:endParaRPr lang="en-US" sz="3200" dirty="0"/>
          </a:p>
        </p:txBody>
      </p:sp>
      <p:sp>
        <p:nvSpPr>
          <p:cNvPr id="3" name="Espace réservé du contenu 2"/>
          <p:cNvSpPr>
            <a:spLocks noGrp="1"/>
          </p:cNvSpPr>
          <p:nvPr>
            <p:ph idx="1"/>
          </p:nvPr>
        </p:nvSpPr>
        <p:spPr>
          <a:gradFill>
            <a:gsLst>
              <a:gs pos="0">
                <a:schemeClr val="accent1">
                  <a:tint val="50000"/>
                  <a:satMod val="300000"/>
                </a:schemeClr>
              </a:gs>
              <a:gs pos="38000">
                <a:schemeClr val="accent1">
                  <a:tint val="37000"/>
                  <a:satMod val="300000"/>
                  <a:alpha val="26000"/>
                  <a:lumMod val="43000"/>
                  <a:lumOff val="57000"/>
                </a:schemeClr>
              </a:gs>
              <a:gs pos="100000">
                <a:schemeClr val="accent1">
                  <a:tint val="15000"/>
                  <a:satMod val="350000"/>
                </a:schemeClr>
              </a:gs>
            </a:gsLst>
            <a:lin ang="16200000" scaled="1"/>
          </a:gradFill>
        </p:spPr>
        <p:txBody>
          <a:bodyPr>
            <a:normAutofit fontScale="25000" lnSpcReduction="20000"/>
          </a:bodyPr>
          <a:lstStyle/>
          <a:p>
            <a:pPr marL="0" indent="0" algn="just">
              <a:lnSpc>
                <a:spcPct val="150000"/>
              </a:lnSpc>
              <a:spcAft>
                <a:spcPts val="1000"/>
              </a:spcAft>
              <a:buNone/>
            </a:pPr>
            <a:r>
              <a:rPr lang="en-US" sz="1800" dirty="0">
                <a:effectLst/>
                <a:latin typeface="Times New Roman" panose="02020603050405020304" pitchFamily="18" charset="0"/>
                <a:ea typeface="Calibri" panose="020F0502020204030204" pitchFamily="34" charset="0"/>
                <a:cs typeface="Arial" panose="020B0604020202020204" pitchFamily="34" charset="0"/>
              </a:rPr>
              <a:t> </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marL="0" indent="0" algn="just">
              <a:lnSpc>
                <a:spcPct val="150000"/>
              </a:lnSpc>
              <a:spcAft>
                <a:spcPts val="1000"/>
              </a:spcAft>
              <a:buNone/>
            </a:pPr>
            <a:r>
              <a:rPr lang="en-US" sz="11200" dirty="0" err="1">
                <a:effectLst/>
                <a:latin typeface="Bell MT" panose="02020503060305020303" pitchFamily="18" charset="0"/>
                <a:ea typeface="Calibri" panose="020F0502020204030204" pitchFamily="34" charset="0"/>
                <a:cs typeface="Arial" panose="020B0604020202020204" pitchFamily="34" charset="0"/>
              </a:rPr>
              <a:t>Tastan</a:t>
            </a:r>
            <a:r>
              <a:rPr lang="en-US" sz="11200" dirty="0">
                <a:effectLst/>
                <a:latin typeface="Bell MT" panose="02020503060305020303" pitchFamily="18" charset="0"/>
                <a:ea typeface="Calibri" panose="020F0502020204030204" pitchFamily="34" charset="0"/>
                <a:cs typeface="Arial" panose="020B0604020202020204" pitchFamily="34" charset="0"/>
              </a:rPr>
              <a:t> and </a:t>
            </a:r>
            <a:r>
              <a:rPr lang="en-US" sz="11200" dirty="0" err="1">
                <a:effectLst/>
                <a:latin typeface="Bell MT" panose="02020503060305020303" pitchFamily="18" charset="0"/>
                <a:ea typeface="Calibri" panose="020F0502020204030204" pitchFamily="34" charset="0"/>
                <a:cs typeface="Arial" panose="020B0604020202020204" pitchFamily="34" charset="0"/>
              </a:rPr>
              <a:t>Sahin</a:t>
            </a:r>
            <a:r>
              <a:rPr lang="en-US" sz="11200" dirty="0">
                <a:effectLst/>
                <a:latin typeface="Bell MT" panose="02020503060305020303" pitchFamily="18" charset="0"/>
                <a:ea typeface="Calibri" panose="020F0502020204030204" pitchFamily="34" charset="0"/>
                <a:cs typeface="Arial" panose="020B0604020202020204" pitchFamily="34" charset="0"/>
              </a:rPr>
              <a:t> (2020) examined the long- and medium-term relationship between monetary growth and inflation for Turkey over the period 1986m1-2018m12, using frequency domain methods. </a:t>
            </a:r>
          </a:p>
          <a:p>
            <a:pPr marL="0" indent="0" algn="just">
              <a:lnSpc>
                <a:spcPct val="150000"/>
              </a:lnSpc>
              <a:spcAft>
                <a:spcPts val="1000"/>
              </a:spcAft>
              <a:buNone/>
            </a:pPr>
            <a:r>
              <a:rPr lang="en-US" sz="11200" dirty="0">
                <a:effectLst/>
                <a:latin typeface="Bell MT" panose="02020503060305020303" pitchFamily="18" charset="0"/>
                <a:ea typeface="Calibri" panose="020F0502020204030204" pitchFamily="34" charset="0"/>
                <a:cs typeface="Arial" panose="020B0604020202020204" pitchFamily="34" charset="0"/>
              </a:rPr>
              <a:t>Granger’s causality test in the frequency domain also indicates a bidirectional predictive relationship between the two variables in the zero frequency domain.</a:t>
            </a:r>
            <a:endParaRPr lang="en-US" sz="1800" dirty="0">
              <a:latin typeface="Times New Roman" panose="02020603050405020304" pitchFamily="18" charset="0"/>
              <a:ea typeface="Calibri" panose="020F0502020204030204" pitchFamily="34" charset="0"/>
              <a:cs typeface="Arial" panose="020B0604020202020204" pitchFamily="34" charset="0"/>
            </a:endParaRPr>
          </a:p>
          <a:p>
            <a:pPr marL="0" indent="0" algn="just">
              <a:lnSpc>
                <a:spcPct val="150000"/>
              </a:lnSpc>
              <a:spcAft>
                <a:spcPts val="1000"/>
              </a:spcAft>
              <a:buNone/>
            </a:pPr>
            <a:r>
              <a:rPr lang="en-US" sz="9600" dirty="0">
                <a:effectLst/>
                <a:latin typeface="Bell MT" panose="02020503060305020303" pitchFamily="18" charset="0"/>
                <a:ea typeface="Calibri" panose="020F0502020204030204" pitchFamily="34" charset="0"/>
                <a:cs typeface="Arial" panose="020B0604020202020204" pitchFamily="34" charset="0"/>
              </a:rPr>
              <a:t>The results support the idea that monetary growth has predictive power over inflation in the first sub-period (before 2006), while it disappears in the second (after 2006). </a:t>
            </a:r>
            <a:endParaRPr lang="en-US" sz="11200" dirty="0">
              <a:latin typeface="Bell MT" panose="02020503060305020303" pitchFamily="18" charset="0"/>
            </a:endParaRPr>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15</a:t>
            </a:fld>
            <a:endParaRPr lang="fr-FR">
              <a:solidFill>
                <a:srgbClr val="1F497D">
                  <a:lumMod val="75000"/>
                </a:srgbClr>
              </a:solidFill>
            </a:endParaRPr>
          </a:p>
        </p:txBody>
      </p:sp>
      <p:sp>
        <p:nvSpPr>
          <p:cNvPr id="5" name="Organigramme : Alternative 4">
            <a:extLst>
              <a:ext uri="{FF2B5EF4-FFF2-40B4-BE49-F238E27FC236}">
                <a16:creationId xmlns:a16="http://schemas.microsoft.com/office/drawing/2014/main" id="{335BFB6A-D831-48F5-BA19-EAC6C38D33CA}"/>
              </a:ext>
            </a:extLst>
          </p:cNvPr>
          <p:cNvSpPr/>
          <p:nvPr/>
        </p:nvSpPr>
        <p:spPr>
          <a:xfrm>
            <a:off x="80535" y="3524318"/>
            <a:ext cx="10414284" cy="1641909"/>
          </a:xfrm>
          <a:prstGeom prst="flowChartAlternateProcess">
            <a:avLst/>
          </a:prstGeom>
          <a:no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7" name="Organigramme : Alternative 6">
            <a:extLst>
              <a:ext uri="{FF2B5EF4-FFF2-40B4-BE49-F238E27FC236}">
                <a16:creationId xmlns:a16="http://schemas.microsoft.com/office/drawing/2014/main" id="{397DB53F-A628-4CDF-A903-F3B37C0F7089}"/>
              </a:ext>
            </a:extLst>
          </p:cNvPr>
          <p:cNvSpPr/>
          <p:nvPr/>
        </p:nvSpPr>
        <p:spPr>
          <a:xfrm>
            <a:off x="-51946" y="1495425"/>
            <a:ext cx="10510619" cy="1706921"/>
          </a:xfrm>
          <a:prstGeom prst="flowChartAlternateProcess">
            <a:avLst/>
          </a:prstGeom>
          <a:no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8" name="Organigramme : Alternative 7">
            <a:extLst>
              <a:ext uri="{FF2B5EF4-FFF2-40B4-BE49-F238E27FC236}">
                <a16:creationId xmlns:a16="http://schemas.microsoft.com/office/drawing/2014/main" id="{C36FC6AD-1FEF-4F32-ACC6-4FE574E92102}"/>
              </a:ext>
            </a:extLst>
          </p:cNvPr>
          <p:cNvSpPr/>
          <p:nvPr/>
        </p:nvSpPr>
        <p:spPr>
          <a:xfrm>
            <a:off x="0" y="5361781"/>
            <a:ext cx="10758841" cy="1641908"/>
          </a:xfrm>
          <a:prstGeom prst="flowChartAlternateProcess">
            <a:avLst/>
          </a:prstGeom>
          <a:no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1354966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arn(inVertical)">
                                      <p:cBhvr>
                                        <p:cTn id="19" dur="5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barn(inVertical)">
                                      <p:cBhvr>
                                        <p:cTn id="24" dur="5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gradFill>
            <a:gsLst>
              <a:gs pos="0">
                <a:schemeClr val="accent1">
                  <a:tint val="50000"/>
                  <a:satMod val="300000"/>
                </a:schemeClr>
              </a:gs>
              <a:gs pos="38000">
                <a:schemeClr val="accent1">
                  <a:tint val="37000"/>
                  <a:satMod val="300000"/>
                  <a:alpha val="26000"/>
                  <a:lumMod val="43000"/>
                  <a:lumOff val="57000"/>
                </a:schemeClr>
              </a:gs>
              <a:gs pos="100000">
                <a:schemeClr val="accent1">
                  <a:tint val="15000"/>
                  <a:satMod val="350000"/>
                </a:schemeClr>
              </a:gs>
            </a:gsLst>
            <a:lin ang="16200000" scaled="1"/>
          </a:gradFill>
        </p:spPr>
        <p:txBody>
          <a:bodyPr>
            <a:normAutofit fontScale="90000"/>
          </a:bodyPr>
          <a:lstStyle/>
          <a:p>
            <a:r>
              <a:rPr lang="en-US" sz="4400" b="1" spc="-55" dirty="0">
                <a:solidFill>
                  <a:schemeClr val="accent2">
                    <a:lumMod val="75000"/>
                  </a:schemeClr>
                </a:solidFill>
                <a:latin typeface="Bell MT" panose="02020503060305020303" pitchFamily="18" charset="0"/>
              </a:rPr>
              <a:t>II- 8 : Related literature : </a:t>
            </a:r>
            <a:r>
              <a:rPr lang="en-US" sz="4400" b="1" spc="-55" dirty="0" err="1">
                <a:solidFill>
                  <a:schemeClr val="accent2">
                    <a:lumMod val="75000"/>
                  </a:schemeClr>
                </a:solidFill>
                <a:latin typeface="Bell MT" panose="02020503060305020303" pitchFamily="18" charset="0"/>
              </a:rPr>
              <a:t>Fratianni</a:t>
            </a:r>
            <a:r>
              <a:rPr lang="en-US" sz="4400" b="1" spc="-55" dirty="0">
                <a:solidFill>
                  <a:schemeClr val="accent2">
                    <a:lumMod val="75000"/>
                  </a:schemeClr>
                </a:solidFill>
                <a:latin typeface="Bell MT" panose="02020503060305020303" pitchFamily="18" charset="0"/>
              </a:rPr>
              <a:t> and al (2021)</a:t>
            </a:r>
            <a:endParaRPr lang="en-US" sz="4000" dirty="0"/>
          </a:p>
        </p:txBody>
      </p:sp>
      <p:sp>
        <p:nvSpPr>
          <p:cNvPr id="3" name="Espace réservé du contenu 2"/>
          <p:cNvSpPr>
            <a:spLocks noGrp="1"/>
          </p:cNvSpPr>
          <p:nvPr>
            <p:ph idx="1"/>
          </p:nvPr>
        </p:nvSpPr>
        <p:spPr>
          <a:gradFill>
            <a:gsLst>
              <a:gs pos="0">
                <a:schemeClr val="accent1">
                  <a:tint val="50000"/>
                  <a:satMod val="300000"/>
                </a:schemeClr>
              </a:gs>
              <a:gs pos="38000">
                <a:schemeClr val="accent1">
                  <a:tint val="37000"/>
                  <a:satMod val="300000"/>
                  <a:alpha val="26000"/>
                  <a:lumMod val="43000"/>
                  <a:lumOff val="57000"/>
                </a:schemeClr>
              </a:gs>
              <a:gs pos="100000">
                <a:schemeClr val="accent1">
                  <a:tint val="15000"/>
                  <a:satMod val="350000"/>
                </a:schemeClr>
              </a:gs>
            </a:gsLst>
            <a:lin ang="16200000" scaled="1"/>
          </a:gradFill>
        </p:spPr>
        <p:txBody>
          <a:bodyPr>
            <a:normAutofit/>
          </a:bodyPr>
          <a:lstStyle/>
          <a:p>
            <a:pPr marL="0" indent="0" algn="just">
              <a:lnSpc>
                <a:spcPct val="150000"/>
              </a:lnSpc>
              <a:spcAft>
                <a:spcPts val="1000"/>
              </a:spcAft>
              <a:buNone/>
            </a:pPr>
            <a:r>
              <a:rPr lang="en-US" sz="1800" dirty="0">
                <a:effectLst/>
                <a:latin typeface="Times New Roman" panose="02020603050405020304" pitchFamily="18" charset="0"/>
                <a:ea typeface="Calibri" panose="020F0502020204030204" pitchFamily="34" charset="0"/>
                <a:cs typeface="Arial" panose="020B0604020202020204" pitchFamily="34" charset="0"/>
              </a:rPr>
              <a:t> </a:t>
            </a:r>
            <a:r>
              <a:rPr lang="en-US" sz="2400" dirty="0">
                <a:effectLst/>
                <a:latin typeface="Bell MT" panose="02020503060305020303" pitchFamily="18" charset="0"/>
                <a:ea typeface="Calibri" panose="020F0502020204030204" pitchFamily="34" charset="0"/>
                <a:cs typeface="Arial" panose="020B0604020202020204" pitchFamily="34" charset="0"/>
              </a:rPr>
              <a:t>Fin </a:t>
            </a:r>
            <a:r>
              <a:rPr lang="en-US" sz="2400" dirty="0" err="1">
                <a:effectLst/>
                <a:latin typeface="Bell MT" panose="02020503060305020303" pitchFamily="18" charset="0"/>
                <a:ea typeface="Calibri" panose="020F0502020204030204" pitchFamily="34" charset="0"/>
                <a:cs typeface="Arial" panose="020B0604020202020204" pitchFamily="34" charset="0"/>
              </a:rPr>
              <a:t>Fratianni</a:t>
            </a:r>
            <a:r>
              <a:rPr lang="en-US" sz="2400" dirty="0">
                <a:effectLst/>
                <a:latin typeface="Bell MT" panose="02020503060305020303" pitchFamily="18" charset="0"/>
                <a:ea typeface="Calibri" panose="020F0502020204030204" pitchFamily="34" charset="0"/>
                <a:cs typeface="Arial" panose="020B0604020202020204" pitchFamily="34" charset="0"/>
              </a:rPr>
              <a:t> and al (2021) studied the relationship between excess monetary growth and inflation in the time and frequency domain using annual data from 1870 to 2013 for 16 developed countries. </a:t>
            </a: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p>
            <a:pPr marL="0" indent="0" algn="just">
              <a:lnSpc>
                <a:spcPct val="150000"/>
              </a:lnSpc>
              <a:spcAft>
                <a:spcPts val="1000"/>
              </a:spcAft>
              <a:buNone/>
            </a:pPr>
            <a:r>
              <a:rPr lang="en-US" sz="2400" dirty="0">
                <a:effectLst/>
                <a:latin typeface="Bell MT" panose="02020503060305020303" pitchFamily="18" charset="0"/>
                <a:ea typeface="Calibri" panose="020F0502020204030204" pitchFamily="34" charset="0"/>
                <a:cs typeface="Arial" panose="020B0604020202020204" pitchFamily="34" charset="0"/>
              </a:rPr>
              <a:t>   </a:t>
            </a:r>
          </a:p>
          <a:p>
            <a:pPr marL="0" indent="0" algn="just">
              <a:lnSpc>
                <a:spcPct val="150000"/>
              </a:lnSpc>
              <a:spcAft>
                <a:spcPts val="1000"/>
              </a:spcAft>
              <a:buNone/>
            </a:pPr>
            <a:r>
              <a:rPr lang="en-US" sz="2400" dirty="0">
                <a:effectLst/>
                <a:latin typeface="Bell MT" panose="02020503060305020303" pitchFamily="18" charset="0"/>
                <a:ea typeface="Calibri" panose="020F0502020204030204" pitchFamily="34" charset="0"/>
                <a:cs typeface="Arial" panose="020B0604020202020204" pitchFamily="34" charset="0"/>
              </a:rPr>
              <a:t> The wavelet-based exploratory analysis shows the existence of a close and stable relationship between     monetary growth surplus and inflation over a very long-time horizon (16-24 years). </a:t>
            </a: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p>
            <a:pPr marL="0" indent="0">
              <a:buNone/>
            </a:pPr>
            <a:endParaRPr lang="en-US" dirty="0"/>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16</a:t>
            </a:fld>
            <a:endParaRPr lang="fr-FR">
              <a:solidFill>
                <a:srgbClr val="1F497D">
                  <a:lumMod val="75000"/>
                </a:srgbClr>
              </a:solidFill>
            </a:endParaRPr>
          </a:p>
        </p:txBody>
      </p:sp>
      <p:sp>
        <p:nvSpPr>
          <p:cNvPr id="5" name="Organigramme : Alternative 4">
            <a:extLst>
              <a:ext uri="{FF2B5EF4-FFF2-40B4-BE49-F238E27FC236}">
                <a16:creationId xmlns:a16="http://schemas.microsoft.com/office/drawing/2014/main" id="{9C7D92BA-8D3A-4BA7-9E49-D89A3D19DA49}"/>
              </a:ext>
            </a:extLst>
          </p:cNvPr>
          <p:cNvSpPr/>
          <p:nvPr/>
        </p:nvSpPr>
        <p:spPr>
          <a:xfrm>
            <a:off x="-51946" y="1495425"/>
            <a:ext cx="10510619" cy="1545060"/>
          </a:xfrm>
          <a:prstGeom prst="flowChartAlternateProcess">
            <a:avLst/>
          </a:prstGeom>
          <a:no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6" name="Organigramme : Alternative 5">
            <a:extLst>
              <a:ext uri="{FF2B5EF4-FFF2-40B4-BE49-F238E27FC236}">
                <a16:creationId xmlns:a16="http://schemas.microsoft.com/office/drawing/2014/main" id="{93AE60B5-0802-4A2B-B1E6-0FA16D8BF3BB}"/>
              </a:ext>
            </a:extLst>
          </p:cNvPr>
          <p:cNvSpPr/>
          <p:nvPr/>
        </p:nvSpPr>
        <p:spPr>
          <a:xfrm>
            <a:off x="69789" y="4078037"/>
            <a:ext cx="10454633" cy="1663120"/>
          </a:xfrm>
          <a:prstGeom prst="flowChartAlternateProcess">
            <a:avLst/>
          </a:prstGeom>
          <a:no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2637555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40000"/>
              <a:lumOff val="60000"/>
            </a:schemeClr>
          </a:solidFill>
        </p:spPr>
        <p:txBody>
          <a:bodyPr>
            <a:normAutofit fontScale="90000"/>
          </a:bodyPr>
          <a:lstStyle/>
          <a:p>
            <a:r>
              <a:rPr lang="en-US" sz="4400" b="1" spc="-55" dirty="0">
                <a:solidFill>
                  <a:schemeClr val="accent2">
                    <a:lumMod val="75000"/>
                  </a:schemeClr>
                </a:solidFill>
                <a:latin typeface="Bell MT" panose="02020503060305020303" pitchFamily="18" charset="0"/>
              </a:rPr>
              <a:t>III- 1 : Wavelet methods : </a:t>
            </a:r>
            <a:r>
              <a:rPr lang="en-US" sz="4000" b="0" i="0" u="none" strike="noStrike" baseline="0" dirty="0">
                <a:latin typeface="CMTI12"/>
              </a:rPr>
              <a:t>continuous wavelet transform </a:t>
            </a:r>
            <a:endParaRPr lang="en-US" sz="4000" dirty="0"/>
          </a:p>
        </p:txBody>
      </p:sp>
      <p:sp>
        <p:nvSpPr>
          <p:cNvPr id="3" name="Espace réservé du contenu 2"/>
          <p:cNvSpPr>
            <a:spLocks noGrp="1"/>
          </p:cNvSpPr>
          <p:nvPr>
            <p:ph idx="1"/>
          </p:nvPr>
        </p:nvSpPr>
        <p:spPr>
          <a:solidFill>
            <a:schemeClr val="accent1">
              <a:lumMod val="20000"/>
              <a:lumOff val="80000"/>
            </a:schemeClr>
          </a:solidFill>
          <a:ln>
            <a:solidFill>
              <a:schemeClr val="accent1">
                <a:lumMod val="75000"/>
              </a:schemeClr>
            </a:solidFill>
          </a:ln>
        </p:spPr>
        <p:txBody>
          <a:bodyPr>
            <a:normAutofit/>
          </a:bodyPr>
          <a:lstStyle/>
          <a:p>
            <a:pPr marL="0" indent="0">
              <a:buNone/>
            </a:pPr>
            <a:endParaRPr lang="en-US" sz="1800" b="0" i="0" u="none" strike="noStrike" baseline="0" dirty="0">
              <a:latin typeface="CMR12"/>
            </a:endParaRPr>
          </a:p>
          <a:p>
            <a:pPr marL="0" indent="0">
              <a:buNone/>
            </a:pPr>
            <a:r>
              <a:rPr lang="en-US" sz="2000" b="0" i="0" u="none" strike="noStrike" baseline="0" dirty="0">
                <a:latin typeface="Bell MT" panose="02020503060305020303" pitchFamily="18" charset="0"/>
              </a:rPr>
              <a:t>The specific wavelet we use in this paper is the complex-valued </a:t>
            </a:r>
            <a:r>
              <a:rPr lang="en-US" sz="2000" dirty="0">
                <a:latin typeface="Bell MT" panose="02020503060305020303" pitchFamily="18" charset="0"/>
              </a:rPr>
              <a:t>function :selected from the so-called </a:t>
            </a:r>
            <a:r>
              <a:rPr lang="en-US" sz="2000" dirty="0" err="1">
                <a:latin typeface="Bell MT" panose="02020503060305020303" pitchFamily="18" charset="0"/>
              </a:rPr>
              <a:t>Morlet</a:t>
            </a:r>
            <a:r>
              <a:rPr lang="en-US" sz="2000" dirty="0">
                <a:latin typeface="Bell MT" panose="02020503060305020303" pitchFamily="18" charset="0"/>
              </a:rPr>
              <a:t> wavelet family </a:t>
            </a:r>
            <a:r>
              <a:rPr lang="fr-FR" sz="2000" dirty="0" err="1">
                <a:latin typeface="Bell MT" panose="02020503060305020303" pitchFamily="18" charset="0"/>
              </a:rPr>
              <a:t>defined</a:t>
            </a:r>
            <a:r>
              <a:rPr lang="fr-FR" sz="2000" dirty="0">
                <a:latin typeface="Bell MT" panose="02020503060305020303" pitchFamily="18" charset="0"/>
              </a:rPr>
              <a:t>  by</a:t>
            </a:r>
          </a:p>
          <a:p>
            <a:pPr marL="0" indent="0" algn="l">
              <a:buNone/>
            </a:pPr>
            <a:endParaRPr lang="en-US" sz="1800" b="0" i="0" u="none" strike="noStrike" baseline="0" dirty="0">
              <a:latin typeface="CMR12"/>
            </a:endParaRPr>
          </a:p>
          <a:p>
            <a:pPr marL="0" indent="0" algn="l">
              <a:buNone/>
            </a:pPr>
            <a:endParaRPr lang="en-US" sz="1800" dirty="0">
              <a:latin typeface="CMR12"/>
            </a:endParaRPr>
          </a:p>
          <a:p>
            <a:pPr marL="0" indent="0" algn="l">
              <a:buNone/>
            </a:pPr>
            <a:endParaRPr lang="en-US" sz="1800" dirty="0">
              <a:latin typeface="CMR12"/>
            </a:endParaRPr>
          </a:p>
          <a:p>
            <a:pPr marL="0" indent="0" algn="l">
              <a:buNone/>
            </a:pPr>
            <a:endParaRPr lang="en-US" sz="1800" dirty="0">
              <a:latin typeface="Bell MT" panose="02020503060305020303" pitchFamily="18" charset="0"/>
            </a:endParaRPr>
          </a:p>
          <a:p>
            <a:pPr marL="0" indent="0" algn="l">
              <a:buNone/>
            </a:pPr>
            <a:r>
              <a:rPr lang="en-US" sz="2000" b="0" i="0" u="none" strike="noStrike" baseline="0" dirty="0">
                <a:latin typeface="Bell MT" panose="02020503060305020303" pitchFamily="18" charset="0"/>
              </a:rPr>
              <a:t> Given a time-series x (t), its continuous wavelet transform (CWT=</a:t>
            </a:r>
            <a:r>
              <a:rPr lang="en-US" sz="2000" b="0" i="0" u="none" strike="noStrike" baseline="0" dirty="0" err="1">
                <a:latin typeface="Bell MT" panose="02020503060305020303" pitchFamily="18" charset="0"/>
              </a:rPr>
              <a:t>Wx</a:t>
            </a:r>
            <a:r>
              <a:rPr lang="en-US" sz="2000" b="0" i="0" u="none" strike="noStrike" baseline="0" dirty="0">
                <a:latin typeface="Bell MT" panose="02020503060305020303" pitchFamily="18" charset="0"/>
              </a:rPr>
              <a:t>), with respect to a given wavelet  , is the function of two variables, W (t, s), given by</a:t>
            </a:r>
          </a:p>
          <a:p>
            <a:pPr marL="0" indent="0" algn="l">
              <a:buNone/>
            </a:pPr>
            <a:endParaRPr lang="en-US" sz="1800" dirty="0">
              <a:effectLst/>
              <a:latin typeface="Bell MT" panose="02020503060305020303" pitchFamily="18" charset="0"/>
              <a:ea typeface="Calibri" panose="020F0502020204030204" pitchFamily="34" charset="0"/>
              <a:cs typeface="Arial" panose="020B0604020202020204" pitchFamily="34" charset="0"/>
            </a:endParaRPr>
          </a:p>
          <a:p>
            <a:pPr marL="0" indent="0" algn="l">
              <a:buNone/>
            </a:pPr>
            <a:endParaRPr lang="en-US" sz="1800" dirty="0">
              <a:latin typeface="Bell MT" panose="02020503060305020303" pitchFamily="18" charset="0"/>
              <a:ea typeface="Calibri" panose="020F0502020204030204" pitchFamily="34" charset="0"/>
              <a:cs typeface="Arial" panose="020B0604020202020204" pitchFamily="34" charset="0"/>
            </a:endParaRPr>
          </a:p>
          <a:p>
            <a:pPr marL="0" indent="0" algn="l">
              <a:buNone/>
            </a:pPr>
            <a:endParaRPr lang="en-US" sz="1800" dirty="0">
              <a:effectLst/>
              <a:latin typeface="Bell MT" panose="02020503060305020303" pitchFamily="18" charset="0"/>
              <a:ea typeface="Calibri" panose="020F0502020204030204" pitchFamily="34" charset="0"/>
              <a:cs typeface="Arial" panose="020B0604020202020204" pitchFamily="34" charset="0"/>
            </a:endParaRPr>
          </a:p>
          <a:p>
            <a:pPr marL="0" indent="0" algn="just">
              <a:buNone/>
            </a:pPr>
            <a:r>
              <a:rPr lang="en-US" sz="1800" dirty="0">
                <a:effectLst/>
                <a:latin typeface="Bell MT" panose="02020503060305020303" pitchFamily="18" charset="0"/>
                <a:ea typeface="Calibri" panose="020F0502020204030204" pitchFamily="34" charset="0"/>
                <a:cs typeface="Arial" panose="020B0604020202020204" pitchFamily="34" charset="0"/>
              </a:rPr>
              <a:t>where the asterisk ( * ) denotes complex conjugation, i.e.,    ,       are complex conjugate functions of the daughter wavelet functions (         )    ,  where   and s are the translation and the scale parameters, respectively. </a:t>
            </a:r>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17</a:t>
            </a:fld>
            <a:endParaRPr lang="fr-FR">
              <a:solidFill>
                <a:srgbClr val="1F497D">
                  <a:lumMod val="75000"/>
                </a:srgbClr>
              </a:solidFill>
            </a:endParaRPr>
          </a:p>
        </p:txBody>
      </p:sp>
      <p:pic>
        <p:nvPicPr>
          <p:cNvPr id="15" name="Image 14">
            <a:extLst>
              <a:ext uri="{FF2B5EF4-FFF2-40B4-BE49-F238E27FC236}">
                <a16:creationId xmlns:a16="http://schemas.microsoft.com/office/drawing/2014/main" id="{C5A183CF-A81D-44D1-98BF-6BAA1512FF17}"/>
              </a:ext>
            </a:extLst>
          </p:cNvPr>
          <p:cNvPicPr>
            <a:picLocks noChangeAspect="1"/>
          </p:cNvPicPr>
          <p:nvPr/>
        </p:nvPicPr>
        <p:blipFill>
          <a:blip r:embed="rId3"/>
          <a:stretch>
            <a:fillRect/>
          </a:stretch>
        </p:blipFill>
        <p:spPr>
          <a:xfrm>
            <a:off x="4432300" y="1876425"/>
            <a:ext cx="1981200" cy="609600"/>
          </a:xfrm>
          <a:prstGeom prst="rect">
            <a:avLst/>
          </a:prstGeom>
        </p:spPr>
      </p:pic>
      <p:pic>
        <p:nvPicPr>
          <p:cNvPr id="20" name="Image 19">
            <a:extLst>
              <a:ext uri="{FF2B5EF4-FFF2-40B4-BE49-F238E27FC236}">
                <a16:creationId xmlns:a16="http://schemas.microsoft.com/office/drawing/2014/main" id="{C062CEA0-BE75-4FE5-8441-D97BABDDAB5D}"/>
              </a:ext>
            </a:extLst>
          </p:cNvPr>
          <p:cNvPicPr>
            <a:picLocks noChangeAspect="1"/>
          </p:cNvPicPr>
          <p:nvPr/>
        </p:nvPicPr>
        <p:blipFill>
          <a:blip r:embed="rId4"/>
          <a:stretch>
            <a:fillRect/>
          </a:stretch>
        </p:blipFill>
        <p:spPr>
          <a:xfrm>
            <a:off x="3546581" y="4491117"/>
            <a:ext cx="3752638" cy="524440"/>
          </a:xfrm>
          <a:prstGeom prst="rect">
            <a:avLst/>
          </a:prstGeom>
        </p:spPr>
      </p:pic>
      <p:pic>
        <p:nvPicPr>
          <p:cNvPr id="32" name="Image 31">
            <a:extLst>
              <a:ext uri="{FF2B5EF4-FFF2-40B4-BE49-F238E27FC236}">
                <a16:creationId xmlns:a16="http://schemas.microsoft.com/office/drawing/2014/main" id="{43D2AD01-52BE-480E-832B-BC6BF38CBC44}"/>
              </a:ext>
            </a:extLst>
          </p:cNvPr>
          <p:cNvPicPr>
            <a:picLocks noChangeAspect="1"/>
          </p:cNvPicPr>
          <p:nvPr/>
        </p:nvPicPr>
        <p:blipFill>
          <a:blip r:embed="rId5"/>
          <a:stretch>
            <a:fillRect/>
          </a:stretch>
        </p:blipFill>
        <p:spPr>
          <a:xfrm>
            <a:off x="5803900" y="5088771"/>
            <a:ext cx="841487" cy="381000"/>
          </a:xfrm>
          <a:prstGeom prst="rect">
            <a:avLst/>
          </a:prstGeom>
        </p:spPr>
      </p:pic>
      <p:pic>
        <p:nvPicPr>
          <p:cNvPr id="36" name="Image 35">
            <a:extLst>
              <a:ext uri="{FF2B5EF4-FFF2-40B4-BE49-F238E27FC236}">
                <a16:creationId xmlns:a16="http://schemas.microsoft.com/office/drawing/2014/main" id="{E1D06A59-ABE0-4387-A90B-F30432F6E49C}"/>
              </a:ext>
            </a:extLst>
          </p:cNvPr>
          <p:cNvPicPr>
            <a:picLocks noChangeAspect="1"/>
          </p:cNvPicPr>
          <p:nvPr/>
        </p:nvPicPr>
        <p:blipFill>
          <a:blip r:embed="rId6"/>
          <a:stretch>
            <a:fillRect/>
          </a:stretch>
        </p:blipFill>
        <p:spPr>
          <a:xfrm>
            <a:off x="2865437" y="5504843"/>
            <a:ext cx="523875" cy="381000"/>
          </a:xfrm>
          <a:prstGeom prst="rect">
            <a:avLst/>
          </a:prstGeom>
        </p:spPr>
      </p:pic>
      <p:pic>
        <p:nvPicPr>
          <p:cNvPr id="38" name="Image 37">
            <a:extLst>
              <a:ext uri="{FF2B5EF4-FFF2-40B4-BE49-F238E27FC236}">
                <a16:creationId xmlns:a16="http://schemas.microsoft.com/office/drawing/2014/main" id="{06BF468A-55EE-46F9-B5AF-48BDE2AFE936}"/>
              </a:ext>
            </a:extLst>
          </p:cNvPr>
          <p:cNvPicPr>
            <a:picLocks noChangeAspect="1"/>
          </p:cNvPicPr>
          <p:nvPr/>
        </p:nvPicPr>
        <p:blipFill>
          <a:blip r:embed="rId7"/>
          <a:stretch>
            <a:fillRect/>
          </a:stretch>
        </p:blipFill>
        <p:spPr>
          <a:xfrm>
            <a:off x="4404672" y="5469771"/>
            <a:ext cx="121931" cy="225572"/>
          </a:xfrm>
          <a:prstGeom prst="rect">
            <a:avLst/>
          </a:prstGeom>
        </p:spPr>
      </p:pic>
      <p:sp>
        <p:nvSpPr>
          <p:cNvPr id="39" name="Organigramme : Alternative 38">
            <a:extLst>
              <a:ext uri="{FF2B5EF4-FFF2-40B4-BE49-F238E27FC236}">
                <a16:creationId xmlns:a16="http://schemas.microsoft.com/office/drawing/2014/main" id="{03E9B8A0-606A-4985-BF84-194A3F9814B1}"/>
              </a:ext>
            </a:extLst>
          </p:cNvPr>
          <p:cNvSpPr/>
          <p:nvPr/>
        </p:nvSpPr>
        <p:spPr>
          <a:xfrm>
            <a:off x="-51946" y="1293186"/>
            <a:ext cx="10510619" cy="1446569"/>
          </a:xfrm>
          <a:prstGeom prst="flowChartAlternateProcess">
            <a:avLst/>
          </a:prstGeom>
          <a:no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40" name="Organigramme : Alternative 39">
            <a:extLst>
              <a:ext uri="{FF2B5EF4-FFF2-40B4-BE49-F238E27FC236}">
                <a16:creationId xmlns:a16="http://schemas.microsoft.com/office/drawing/2014/main" id="{31E74294-8513-4738-8079-8EB0456E13E4}"/>
              </a:ext>
            </a:extLst>
          </p:cNvPr>
          <p:cNvSpPr/>
          <p:nvPr/>
        </p:nvSpPr>
        <p:spPr>
          <a:xfrm>
            <a:off x="-51947" y="3217630"/>
            <a:ext cx="10510619" cy="2849795"/>
          </a:xfrm>
          <a:prstGeom prst="flowChartAlternateProcess">
            <a:avLst/>
          </a:prstGeom>
          <a:no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3861624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down)">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barn(inVertical)">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animEffect transition="in" filter="barn(inVertical)">
                                      <p:cBhvr>
                                        <p:cTn id="41"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40000"/>
              <a:lumOff val="60000"/>
            </a:schemeClr>
          </a:solidFill>
          <a:ln>
            <a:solidFill>
              <a:schemeClr val="accent1">
                <a:lumMod val="75000"/>
              </a:schemeClr>
            </a:solidFill>
          </a:ln>
        </p:spPr>
        <p:txBody>
          <a:bodyPr>
            <a:normAutofit fontScale="90000"/>
          </a:bodyPr>
          <a:lstStyle/>
          <a:p>
            <a:r>
              <a:rPr lang="en-US" sz="4800" b="1" spc="-55" dirty="0">
                <a:solidFill>
                  <a:schemeClr val="accent2">
                    <a:lumMod val="75000"/>
                  </a:schemeClr>
                </a:solidFill>
                <a:latin typeface="Bell MT" panose="02020503060305020303" pitchFamily="18" charset="0"/>
              </a:rPr>
              <a:t/>
            </a:r>
            <a:br>
              <a:rPr lang="en-US" sz="4800" b="1" spc="-55" dirty="0">
                <a:solidFill>
                  <a:schemeClr val="accent2">
                    <a:lumMod val="75000"/>
                  </a:schemeClr>
                </a:solidFill>
                <a:latin typeface="Bell MT" panose="02020503060305020303" pitchFamily="18" charset="0"/>
              </a:rPr>
            </a:br>
            <a:r>
              <a:rPr lang="en-US" sz="4800" b="1" spc="-55" dirty="0">
                <a:solidFill>
                  <a:schemeClr val="accent2">
                    <a:lumMod val="75000"/>
                  </a:schemeClr>
                </a:solidFill>
                <a:latin typeface="Bell MT" panose="02020503060305020303" pitchFamily="18" charset="0"/>
              </a:rPr>
              <a:t>III- 2 : Wavelet methods :</a:t>
            </a:r>
            <a:r>
              <a:rPr lang="en-US" sz="4000" dirty="0">
                <a:latin typeface="CMTI12"/>
              </a:rPr>
              <a:t>The wavelet power spectrum</a:t>
            </a:r>
            <a:r>
              <a:rPr lang="fr-FR" sz="4000" dirty="0">
                <a:latin typeface="CMTI12"/>
              </a:rPr>
              <a:t/>
            </a:r>
            <a:br>
              <a:rPr lang="fr-FR" sz="4000" dirty="0">
                <a:latin typeface="CMTI12"/>
              </a:rPr>
            </a:br>
            <a:endParaRPr lang="en-US" sz="4000" dirty="0">
              <a:latin typeface="CMTI12"/>
            </a:endParaRPr>
          </a:p>
        </p:txBody>
      </p:sp>
      <p:sp>
        <p:nvSpPr>
          <p:cNvPr id="3" name="Espace réservé du contenu 2"/>
          <p:cNvSpPr>
            <a:spLocks noGrp="1"/>
          </p:cNvSpPr>
          <p:nvPr>
            <p:ph idx="1"/>
          </p:nvPr>
        </p:nvSpPr>
        <p:spPr>
          <a:solidFill>
            <a:schemeClr val="accent1">
              <a:lumMod val="20000"/>
              <a:lumOff val="80000"/>
            </a:schemeClr>
          </a:solidFill>
        </p:spPr>
        <p:txBody>
          <a:bodyPr>
            <a:normAutofit/>
          </a:bodyPr>
          <a:lstStyle/>
          <a:p>
            <a:pPr marL="0" indent="0" algn="just">
              <a:buNone/>
            </a:pPr>
            <a:r>
              <a:rPr lang="en-US" sz="3200" b="0" i="0" u="none" strike="noStrike" baseline="0" dirty="0">
                <a:latin typeface="Bell MT" panose="02020503060305020303" pitchFamily="18" charset="0"/>
              </a:rPr>
              <a:t>Similarly to the terminology used in the Fourier case, the (local) wavelet power (spectrum) is </a:t>
            </a:r>
            <a:r>
              <a:rPr lang="fr-FR" sz="3200" b="0" i="0" u="none" strike="noStrike" baseline="0" dirty="0" err="1">
                <a:latin typeface="Bell MT" panose="02020503060305020303" pitchFamily="18" charset="0"/>
              </a:rPr>
              <a:t>defined</a:t>
            </a:r>
            <a:r>
              <a:rPr lang="fr-FR" sz="3200" b="0" i="0" u="none" strike="noStrike" baseline="0" dirty="0">
                <a:latin typeface="Bell MT" panose="02020503060305020303" pitchFamily="18" charset="0"/>
              </a:rPr>
              <a:t> as</a:t>
            </a:r>
          </a:p>
          <a:p>
            <a:pPr algn="l"/>
            <a:endParaRPr lang="fr-FR" sz="1800" b="0" i="0" u="none" strike="noStrike" baseline="0" dirty="0">
              <a:latin typeface="CMR12"/>
            </a:endParaRPr>
          </a:p>
          <a:p>
            <a:pPr algn="l"/>
            <a:endParaRPr lang="fr-FR" sz="1800" b="0" i="0" u="none" strike="noStrike" baseline="0" dirty="0">
              <a:latin typeface="CMR12"/>
            </a:endParaRPr>
          </a:p>
          <a:p>
            <a:pPr marL="0" indent="0" algn="l">
              <a:buNone/>
            </a:pPr>
            <a:endParaRPr lang="en-US" sz="1800" b="0" i="0" u="none" strike="noStrike" baseline="0" dirty="0">
              <a:latin typeface="CMR12"/>
            </a:endParaRPr>
          </a:p>
          <a:p>
            <a:pPr marL="0" indent="0" algn="l">
              <a:buNone/>
            </a:pPr>
            <a:endParaRPr lang="en-US" sz="1800" dirty="0">
              <a:latin typeface="CMR12"/>
            </a:endParaRPr>
          </a:p>
          <a:p>
            <a:pPr marL="0" indent="0" algn="l">
              <a:buNone/>
            </a:pPr>
            <a:endParaRPr lang="en-US" sz="1800" b="0" i="0" u="none" strike="noStrike" baseline="0" dirty="0">
              <a:latin typeface="CMR12"/>
            </a:endParaRPr>
          </a:p>
          <a:p>
            <a:pPr marL="0" indent="0" algn="l">
              <a:buNone/>
            </a:pPr>
            <a:endParaRPr lang="en-US" sz="1800" dirty="0">
              <a:latin typeface="CMR12"/>
            </a:endParaRPr>
          </a:p>
          <a:p>
            <a:pPr marL="0" indent="0" algn="l">
              <a:buNone/>
            </a:pPr>
            <a:r>
              <a:rPr lang="en-US" sz="2800" b="0" i="0" u="none" strike="noStrike" baseline="0" dirty="0">
                <a:latin typeface="Bell MT" panose="02020503060305020303" pitchFamily="18" charset="0"/>
              </a:rPr>
              <a:t>The wavelet power spectrum gives us a measure of the variance distribution of the time-series in </a:t>
            </a:r>
            <a:r>
              <a:rPr lang="fr-FR" sz="2800" b="0" i="0" u="none" strike="noStrike" baseline="0" dirty="0">
                <a:latin typeface="Bell MT" panose="02020503060305020303" pitchFamily="18" charset="0"/>
              </a:rPr>
              <a:t>the time-</a:t>
            </a:r>
            <a:r>
              <a:rPr lang="fr-FR" sz="2800" b="0" i="0" u="none" strike="noStrike" baseline="0" dirty="0" err="1">
                <a:latin typeface="Bell MT" panose="02020503060305020303" pitchFamily="18" charset="0"/>
              </a:rPr>
              <a:t>frequency</a:t>
            </a:r>
            <a:r>
              <a:rPr lang="fr-FR" sz="2800" b="0" i="0" u="none" strike="noStrike" baseline="0" dirty="0">
                <a:latin typeface="Bell MT" panose="02020503060305020303" pitchFamily="18" charset="0"/>
              </a:rPr>
              <a:t> plane.</a:t>
            </a:r>
          </a:p>
          <a:p>
            <a:pPr algn="l"/>
            <a:endParaRPr lang="en-US" sz="1800" b="0" i="0" u="none" strike="noStrike" baseline="0" dirty="0">
              <a:latin typeface="CMR12"/>
            </a:endParaRPr>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18</a:t>
            </a:fld>
            <a:endParaRPr lang="fr-FR">
              <a:solidFill>
                <a:srgbClr val="1F497D">
                  <a:lumMod val="75000"/>
                </a:srgbClr>
              </a:solidFill>
            </a:endParaRPr>
          </a:p>
        </p:txBody>
      </p:sp>
      <p:pic>
        <p:nvPicPr>
          <p:cNvPr id="7" name="Image 6">
            <a:extLst>
              <a:ext uri="{FF2B5EF4-FFF2-40B4-BE49-F238E27FC236}">
                <a16:creationId xmlns:a16="http://schemas.microsoft.com/office/drawing/2014/main" id="{47E34B54-321C-4DEC-B4ED-64E44D1AD02D}"/>
              </a:ext>
            </a:extLst>
          </p:cNvPr>
          <p:cNvPicPr>
            <a:picLocks noChangeAspect="1"/>
          </p:cNvPicPr>
          <p:nvPr/>
        </p:nvPicPr>
        <p:blipFill>
          <a:blip r:embed="rId3"/>
          <a:stretch>
            <a:fillRect/>
          </a:stretch>
        </p:blipFill>
        <p:spPr>
          <a:xfrm>
            <a:off x="1917700" y="2867025"/>
            <a:ext cx="6858000" cy="914400"/>
          </a:xfrm>
          <a:prstGeom prst="rect">
            <a:avLst/>
          </a:prstGeom>
        </p:spPr>
      </p:pic>
    </p:spTree>
    <p:extLst>
      <p:ext uri="{BB962C8B-B14F-4D97-AF65-F5344CB8AC3E}">
        <p14:creationId xmlns:p14="http://schemas.microsoft.com/office/powerpoint/2010/main" val="4200083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xEl>
                                              <p:pRg st="7" end="7"/>
                                            </p:txEl>
                                          </p:spTgt>
                                        </p:tgtEl>
                                        <p:attrNameLst>
                                          <p:attrName>style.visibility</p:attrName>
                                        </p:attrNameLst>
                                      </p:cBhvr>
                                      <p:to>
                                        <p:strVal val="visible"/>
                                      </p:to>
                                    </p:set>
                                    <p:animEffect transition="in" filter="barn(inVertical)">
                                      <p:cBhvr>
                                        <p:cTn id="2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40000"/>
              <a:lumOff val="60000"/>
            </a:schemeClr>
          </a:solidFill>
          <a:ln>
            <a:solidFill>
              <a:schemeClr val="accent1">
                <a:lumMod val="75000"/>
              </a:schemeClr>
            </a:solidFill>
          </a:ln>
        </p:spPr>
        <p:txBody>
          <a:bodyPr>
            <a:normAutofit fontScale="90000"/>
          </a:bodyPr>
          <a:lstStyle/>
          <a:p>
            <a:r>
              <a:rPr lang="en-US" sz="4800" b="1" spc="-55" dirty="0">
                <a:solidFill>
                  <a:schemeClr val="accent2">
                    <a:lumMod val="75000"/>
                  </a:schemeClr>
                </a:solidFill>
                <a:latin typeface="Bell MT" panose="02020503060305020303" pitchFamily="18" charset="0"/>
              </a:rPr>
              <a:t/>
            </a:r>
            <a:br>
              <a:rPr lang="en-US" sz="4800" b="1" spc="-55" dirty="0">
                <a:solidFill>
                  <a:schemeClr val="accent2">
                    <a:lumMod val="75000"/>
                  </a:schemeClr>
                </a:solidFill>
                <a:latin typeface="Bell MT" panose="02020503060305020303" pitchFamily="18" charset="0"/>
              </a:rPr>
            </a:br>
            <a:r>
              <a:rPr lang="en-US" sz="4800" b="1" spc="-55" dirty="0">
                <a:solidFill>
                  <a:schemeClr val="accent2">
                    <a:lumMod val="75000"/>
                  </a:schemeClr>
                </a:solidFill>
                <a:latin typeface="Bell MT" panose="02020503060305020303" pitchFamily="18" charset="0"/>
              </a:rPr>
              <a:t>III- 3 : Wavelet methods :</a:t>
            </a:r>
            <a:r>
              <a:rPr lang="en-US" sz="4000" dirty="0">
                <a:latin typeface="CMTI12"/>
              </a:rPr>
              <a:t>The cross wavelet</a:t>
            </a:r>
            <a:r>
              <a:rPr lang="fr-FR" sz="4000" dirty="0">
                <a:latin typeface="CMTI12"/>
              </a:rPr>
              <a:t/>
            </a:r>
            <a:br>
              <a:rPr lang="fr-FR" sz="4000" dirty="0">
                <a:latin typeface="CMTI12"/>
              </a:rPr>
            </a:br>
            <a:endParaRPr lang="en-US" sz="4000" dirty="0">
              <a:latin typeface="CMTI12"/>
            </a:endParaRPr>
          </a:p>
        </p:txBody>
      </p:sp>
      <p:sp>
        <p:nvSpPr>
          <p:cNvPr id="3" name="Espace réservé du contenu 2"/>
          <p:cNvSpPr>
            <a:spLocks noGrp="1"/>
          </p:cNvSpPr>
          <p:nvPr>
            <p:ph idx="1"/>
          </p:nvPr>
        </p:nvSpPr>
        <p:spPr>
          <a:solidFill>
            <a:schemeClr val="accent1">
              <a:lumMod val="20000"/>
              <a:lumOff val="80000"/>
            </a:schemeClr>
          </a:solidFill>
        </p:spPr>
        <p:txBody>
          <a:bodyPr>
            <a:normAutofit/>
          </a:bodyPr>
          <a:lstStyle/>
          <a:p>
            <a:pPr algn="l"/>
            <a:endParaRPr lang="fr-FR" sz="1800" b="0" i="0" u="none" strike="noStrike" baseline="0" dirty="0">
              <a:latin typeface="CMR12"/>
            </a:endParaRPr>
          </a:p>
          <a:p>
            <a:pPr marL="0" indent="0" algn="l">
              <a:buNone/>
            </a:pPr>
            <a:endParaRPr lang="en-US" sz="1800" dirty="0">
              <a:latin typeface="CMR12"/>
            </a:endParaRPr>
          </a:p>
          <a:p>
            <a:pPr marL="0" indent="0" algn="l">
              <a:buNone/>
            </a:pPr>
            <a:endParaRPr lang="en-US" sz="1800" dirty="0">
              <a:latin typeface="CMR12"/>
            </a:endParaRPr>
          </a:p>
          <a:p>
            <a:pPr marL="0" indent="0">
              <a:buNone/>
            </a:pPr>
            <a:r>
              <a:rPr lang="en-US" sz="2400" dirty="0">
                <a:latin typeface="Bell MT" panose="02020503060305020303" pitchFamily="18" charset="0"/>
              </a:rPr>
              <a:t>The wavelet coherency, between X and Y  gives the local correlation of X(t) and Y(t) in the time-frequency space(Hudgins et al., 1993; </a:t>
            </a:r>
            <a:r>
              <a:rPr lang="en-US" sz="2400" dirty="0" err="1">
                <a:latin typeface="Bell MT" panose="02020503060305020303" pitchFamily="18" charset="0"/>
              </a:rPr>
              <a:t>Torrence</a:t>
            </a:r>
            <a:r>
              <a:rPr lang="en-US" sz="2400" dirty="0">
                <a:latin typeface="Bell MT" panose="02020503060305020303" pitchFamily="18" charset="0"/>
              </a:rPr>
              <a:t> and Compo, 1998).. It can be calculated using the cross-wavelet spectrum and the auto-wavelet spectrums as follows:</a:t>
            </a:r>
            <a:endParaRPr lang="fr-FR" sz="2400" dirty="0">
              <a:latin typeface="Bell MT" panose="02020503060305020303" pitchFamily="18" charset="0"/>
            </a:endParaRPr>
          </a:p>
          <a:p>
            <a:pPr algn="l"/>
            <a:endParaRPr lang="en-US" sz="1800" b="0" i="0" u="none" strike="noStrike" baseline="0" dirty="0">
              <a:latin typeface="CMR12"/>
            </a:endParaRPr>
          </a:p>
          <a:p>
            <a:pPr algn="l"/>
            <a:endParaRPr lang="en-US" sz="1800" b="0" i="0" u="none" strike="noStrike" baseline="0" dirty="0">
              <a:latin typeface="CMR12"/>
            </a:endParaRPr>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19</a:t>
            </a:fld>
            <a:endParaRPr lang="fr-FR">
              <a:solidFill>
                <a:srgbClr val="1F497D">
                  <a:lumMod val="75000"/>
                </a:srgbClr>
              </a:solidFill>
            </a:endParaRPr>
          </a:p>
        </p:txBody>
      </p:sp>
      <p:sp>
        <p:nvSpPr>
          <p:cNvPr id="10" name="Rectangle 2">
            <a:extLst>
              <a:ext uri="{FF2B5EF4-FFF2-40B4-BE49-F238E27FC236}">
                <a16:creationId xmlns:a16="http://schemas.microsoft.com/office/drawing/2014/main" id="{19F8A27C-AFCD-417F-B684-FBD81868DCA1}"/>
              </a:ext>
            </a:extLst>
          </p:cNvPr>
          <p:cNvSpPr>
            <a:spLocks noChangeArrowheads="1"/>
          </p:cNvSpPr>
          <p:nvPr/>
        </p:nvSpPr>
        <p:spPr bwMode="auto">
          <a:xfrm>
            <a:off x="0" y="0"/>
            <a:ext cx="106934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pic>
        <p:nvPicPr>
          <p:cNvPr id="12" name="Image 11">
            <a:extLst>
              <a:ext uri="{FF2B5EF4-FFF2-40B4-BE49-F238E27FC236}">
                <a16:creationId xmlns:a16="http://schemas.microsoft.com/office/drawing/2014/main" id="{BBD25A24-2A50-473E-B10E-64405D960002}"/>
              </a:ext>
            </a:extLst>
          </p:cNvPr>
          <p:cNvPicPr>
            <a:picLocks noChangeAspect="1"/>
          </p:cNvPicPr>
          <p:nvPr/>
        </p:nvPicPr>
        <p:blipFill>
          <a:blip r:embed="rId3"/>
          <a:stretch>
            <a:fillRect/>
          </a:stretch>
        </p:blipFill>
        <p:spPr>
          <a:xfrm>
            <a:off x="2374901" y="4506499"/>
            <a:ext cx="5181600" cy="1560926"/>
          </a:xfrm>
          <a:prstGeom prst="rect">
            <a:avLst/>
          </a:prstGeom>
        </p:spPr>
      </p:pic>
    </p:spTree>
    <p:extLst>
      <p:ext uri="{BB962C8B-B14F-4D97-AF65-F5344CB8AC3E}">
        <p14:creationId xmlns:p14="http://schemas.microsoft.com/office/powerpoint/2010/main" val="2984070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970" rIns="0" bIns="0" rtlCol="0">
            <a:spAutoFit/>
          </a:bodyPr>
          <a:lstStyle/>
          <a:p>
            <a:pPr marL="12700">
              <a:lnSpc>
                <a:spcPct val="100000"/>
              </a:lnSpc>
              <a:spcBef>
                <a:spcPts val="110"/>
              </a:spcBef>
            </a:pPr>
            <a:r>
              <a:rPr sz="4200" spc="-40" dirty="0">
                <a:solidFill>
                  <a:srgbClr val="3F3F3F"/>
                </a:solidFill>
              </a:rPr>
              <a:t>Outline</a:t>
            </a:r>
            <a:endParaRPr sz="4200" dirty="0"/>
          </a:p>
        </p:txBody>
      </p:sp>
      <p:sp>
        <p:nvSpPr>
          <p:cNvPr id="4" name="Espace réservé du contenu 3"/>
          <p:cNvSpPr>
            <a:spLocks noGrp="1"/>
          </p:cNvSpPr>
          <p:nvPr>
            <p:ph idx="1"/>
          </p:nvPr>
        </p:nvSpPr>
        <p:spPr>
          <a:xfrm>
            <a:off x="167231" y="1544062"/>
            <a:ext cx="10526169" cy="5717435"/>
          </a:xfrm>
        </p:spPr>
        <p:txBody>
          <a:bodyPr/>
          <a:lstStyle/>
          <a:p>
            <a:pPr marL="145415" indent="-133350" defTabSz="914400">
              <a:spcBef>
                <a:spcPts val="910"/>
              </a:spcBef>
              <a:buClr>
                <a:srgbClr val="E48412"/>
              </a:buClr>
              <a:buSzPct val="96610"/>
              <a:buFont typeface="Arial"/>
              <a:buChar char="•"/>
              <a:tabLst>
                <a:tab pos="146050" algn="l"/>
              </a:tabLst>
            </a:pPr>
            <a:r>
              <a:rPr lang="en-US" sz="2950" spc="5" dirty="0">
                <a:solidFill>
                  <a:srgbClr val="3F3F3F"/>
                </a:solidFill>
                <a:latin typeface="Calibri"/>
                <a:cs typeface="Calibri"/>
              </a:rPr>
              <a:t>Motivation</a:t>
            </a:r>
          </a:p>
          <a:p>
            <a:pPr marL="145415" lvl="0" indent="-133350" defTabSz="914400">
              <a:spcBef>
                <a:spcPts val="910"/>
              </a:spcBef>
              <a:buClr>
                <a:srgbClr val="E48412"/>
              </a:buClr>
              <a:buSzPct val="96610"/>
              <a:buFont typeface="Arial"/>
              <a:buChar char="•"/>
              <a:tabLst>
                <a:tab pos="146050" algn="l"/>
              </a:tabLst>
            </a:pPr>
            <a:r>
              <a:rPr lang="en-US" sz="2950" spc="5" dirty="0">
                <a:solidFill>
                  <a:srgbClr val="3F3F3F"/>
                </a:solidFill>
                <a:latin typeface="Calibri"/>
                <a:cs typeface="Calibri"/>
              </a:rPr>
              <a:t>Related </a:t>
            </a:r>
            <a:r>
              <a:rPr lang="en-US" sz="2950" spc="5" dirty="0" err="1">
                <a:solidFill>
                  <a:srgbClr val="3F3F3F"/>
                </a:solidFill>
                <a:latin typeface="Calibri"/>
                <a:cs typeface="Calibri"/>
              </a:rPr>
              <a:t>litterature</a:t>
            </a:r>
            <a:endParaRPr lang="en-US" sz="2950" dirty="0">
              <a:solidFill>
                <a:prstClr val="black"/>
              </a:solidFill>
              <a:latin typeface="Calibri"/>
              <a:cs typeface="Calibri"/>
            </a:endParaRPr>
          </a:p>
          <a:p>
            <a:pPr marL="145415" lvl="0" indent="-133350" defTabSz="914400">
              <a:spcBef>
                <a:spcPts val="905"/>
              </a:spcBef>
              <a:buClr>
                <a:srgbClr val="E48412"/>
              </a:buClr>
              <a:buSzPct val="96610"/>
              <a:buFont typeface="Arial"/>
              <a:buChar char="•"/>
              <a:tabLst>
                <a:tab pos="146050" algn="l"/>
              </a:tabLst>
            </a:pPr>
            <a:r>
              <a:rPr lang="en-US" sz="2950" spc="-5" dirty="0">
                <a:solidFill>
                  <a:srgbClr val="3F3F3F"/>
                </a:solidFill>
                <a:latin typeface="Calibri"/>
                <a:cs typeface="Calibri"/>
              </a:rPr>
              <a:t>Wavelet methods</a:t>
            </a:r>
            <a:endParaRPr lang="en-US" sz="2950" dirty="0">
              <a:solidFill>
                <a:prstClr val="black"/>
              </a:solidFill>
              <a:latin typeface="Calibri"/>
              <a:cs typeface="Calibri"/>
            </a:endParaRPr>
          </a:p>
          <a:p>
            <a:pPr marL="145415" lvl="0" indent="-133350" defTabSz="914400">
              <a:spcBef>
                <a:spcPts val="910"/>
              </a:spcBef>
              <a:buClr>
                <a:srgbClr val="E48412"/>
              </a:buClr>
              <a:buSzPct val="96610"/>
              <a:buFont typeface="Arial"/>
              <a:buChar char="•"/>
              <a:tabLst>
                <a:tab pos="146050" algn="l"/>
              </a:tabLst>
            </a:pPr>
            <a:r>
              <a:rPr lang="en-US" sz="2950" spc="15" dirty="0">
                <a:solidFill>
                  <a:srgbClr val="3F3F3F"/>
                </a:solidFill>
                <a:latin typeface="Calibri"/>
                <a:cs typeface="Calibri"/>
              </a:rPr>
              <a:t>Empirical</a:t>
            </a:r>
            <a:r>
              <a:rPr lang="en-US" sz="2950" spc="-10" dirty="0">
                <a:solidFill>
                  <a:srgbClr val="3F3F3F"/>
                </a:solidFill>
                <a:latin typeface="Calibri"/>
                <a:cs typeface="Calibri"/>
              </a:rPr>
              <a:t> </a:t>
            </a:r>
            <a:r>
              <a:rPr lang="en-US" sz="2950" spc="5" dirty="0">
                <a:solidFill>
                  <a:srgbClr val="3F3F3F"/>
                </a:solidFill>
                <a:latin typeface="Calibri"/>
                <a:cs typeface="Calibri"/>
              </a:rPr>
              <a:t>findings</a:t>
            </a:r>
            <a:endParaRPr lang="en-US" sz="2950" dirty="0">
              <a:solidFill>
                <a:prstClr val="black"/>
              </a:solidFill>
              <a:latin typeface="Calibri"/>
              <a:cs typeface="Calibri"/>
            </a:endParaRPr>
          </a:p>
          <a:p>
            <a:pPr marL="145415" lvl="0" indent="-133350" defTabSz="914400">
              <a:spcBef>
                <a:spcPts val="905"/>
              </a:spcBef>
              <a:buClr>
                <a:srgbClr val="E48412"/>
              </a:buClr>
              <a:buSzPct val="96610"/>
              <a:buFont typeface="Arial"/>
              <a:buChar char="•"/>
              <a:tabLst>
                <a:tab pos="146050" algn="l"/>
              </a:tabLst>
            </a:pPr>
            <a:r>
              <a:rPr lang="en-US" sz="2950" spc="5" dirty="0">
                <a:solidFill>
                  <a:srgbClr val="3F3F3F"/>
                </a:solidFill>
                <a:latin typeface="Calibri"/>
                <a:cs typeface="Calibri"/>
              </a:rPr>
              <a:t>Summary results </a:t>
            </a:r>
            <a:r>
              <a:rPr lang="en-US" sz="2950" spc="10" dirty="0">
                <a:solidFill>
                  <a:srgbClr val="3F3F3F"/>
                </a:solidFill>
                <a:latin typeface="Calibri"/>
                <a:cs typeface="Calibri"/>
              </a:rPr>
              <a:t>and</a:t>
            </a:r>
            <a:r>
              <a:rPr lang="en-US" sz="2950" spc="-55" dirty="0">
                <a:solidFill>
                  <a:srgbClr val="3F3F3F"/>
                </a:solidFill>
                <a:latin typeface="Calibri"/>
                <a:cs typeface="Calibri"/>
              </a:rPr>
              <a:t> </a:t>
            </a:r>
            <a:r>
              <a:rPr lang="en-US" sz="2950" spc="5" dirty="0">
                <a:solidFill>
                  <a:srgbClr val="3F3F3F"/>
                </a:solidFill>
                <a:latin typeface="Calibri"/>
                <a:cs typeface="Calibri"/>
              </a:rPr>
              <a:t>conclusion</a:t>
            </a:r>
            <a:endParaRPr lang="en-US" sz="2950" dirty="0">
              <a:solidFill>
                <a:prstClr val="black"/>
              </a:solidFill>
              <a:latin typeface="Calibri"/>
              <a:cs typeface="Calibri"/>
            </a:endParaRPr>
          </a:p>
          <a:p>
            <a:pPr marL="0" indent="0">
              <a:buNone/>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40000"/>
              <a:lumOff val="60000"/>
            </a:schemeClr>
          </a:solidFill>
        </p:spPr>
        <p:txBody>
          <a:bodyPr>
            <a:normAutofit fontScale="90000"/>
          </a:bodyPr>
          <a:lstStyle/>
          <a:p>
            <a:r>
              <a:rPr lang="en-US" sz="4400" b="1" spc="-55" dirty="0">
                <a:solidFill>
                  <a:schemeClr val="accent2">
                    <a:lumMod val="75000"/>
                  </a:schemeClr>
                </a:solidFill>
                <a:latin typeface="Bell MT" panose="02020503060305020303" pitchFamily="18" charset="0"/>
              </a:rPr>
              <a:t/>
            </a:r>
            <a:br>
              <a:rPr lang="en-US" sz="4400" b="1" spc="-55" dirty="0">
                <a:solidFill>
                  <a:schemeClr val="accent2">
                    <a:lumMod val="75000"/>
                  </a:schemeClr>
                </a:solidFill>
                <a:latin typeface="Bell MT" panose="02020503060305020303" pitchFamily="18" charset="0"/>
              </a:rPr>
            </a:br>
            <a:r>
              <a:rPr lang="en-US" sz="4400" b="1" spc="-55" dirty="0">
                <a:solidFill>
                  <a:schemeClr val="accent2">
                    <a:lumMod val="75000"/>
                  </a:schemeClr>
                </a:solidFill>
                <a:latin typeface="Bell MT" panose="02020503060305020303" pitchFamily="18" charset="0"/>
              </a:rPr>
              <a:t>III- 2 : Wavelet methods : Partial wavelet coherency </a:t>
            </a:r>
            <a:r>
              <a:rPr lang="fr-FR" sz="3600" dirty="0">
                <a:latin typeface="CMTI12"/>
              </a:rPr>
              <a:t/>
            </a:r>
            <a:br>
              <a:rPr lang="fr-FR" sz="3600" dirty="0">
                <a:latin typeface="CMTI12"/>
              </a:rPr>
            </a:br>
            <a:endParaRPr lang="en-US" sz="4000" dirty="0"/>
          </a:p>
        </p:txBody>
      </p:sp>
      <p:sp>
        <p:nvSpPr>
          <p:cNvPr id="3" name="Espace réservé du contenu 2"/>
          <p:cNvSpPr>
            <a:spLocks noGrp="1"/>
          </p:cNvSpPr>
          <p:nvPr>
            <p:ph idx="1"/>
          </p:nvPr>
        </p:nvSpPr>
        <p:spPr/>
        <p:txBody>
          <a:bodyPr>
            <a:normAutofit/>
          </a:bodyPr>
          <a:lstStyle/>
          <a:p>
            <a:pPr marL="0" indent="0" algn="l">
              <a:buNone/>
            </a:pPr>
            <a:endParaRPr lang="en-US" sz="1800" b="0" i="0" u="none" strike="noStrike" baseline="0" dirty="0">
              <a:latin typeface="CMR12"/>
            </a:endParaRPr>
          </a:p>
          <a:p>
            <a:pPr algn="l"/>
            <a:endParaRPr lang="fr-FR"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20</a:t>
            </a:fld>
            <a:endParaRPr lang="fr-FR">
              <a:solidFill>
                <a:srgbClr val="1F497D">
                  <a:lumMod val="75000"/>
                </a:srgbClr>
              </a:solidFill>
            </a:endParaRPr>
          </a:p>
        </p:txBody>
      </p:sp>
      <p:sp>
        <p:nvSpPr>
          <p:cNvPr id="7" name="ZoneTexte 6">
            <a:extLst>
              <a:ext uri="{FF2B5EF4-FFF2-40B4-BE49-F238E27FC236}">
                <a16:creationId xmlns:a16="http://schemas.microsoft.com/office/drawing/2014/main" id="{34BFB7D0-97AD-446C-9C85-70E4CE32BA64}"/>
              </a:ext>
            </a:extLst>
          </p:cNvPr>
          <p:cNvSpPr txBox="1"/>
          <p:nvPr/>
        </p:nvSpPr>
        <p:spPr>
          <a:xfrm>
            <a:off x="345843" y="1253070"/>
            <a:ext cx="10245657" cy="3477875"/>
          </a:xfrm>
          <a:prstGeom prst="rect">
            <a:avLst/>
          </a:prstGeom>
          <a:solidFill>
            <a:schemeClr val="accent1">
              <a:lumMod val="20000"/>
              <a:lumOff val="80000"/>
            </a:schemeClr>
          </a:solidFill>
        </p:spPr>
        <p:txBody>
          <a:bodyPr wrap="square" rtlCol="0">
            <a:spAutoFit/>
          </a:bodyPr>
          <a:lstStyle/>
          <a:p>
            <a:pPr algn="just"/>
            <a:r>
              <a:rPr lang="en-US" sz="2400" b="0" i="0" dirty="0">
                <a:solidFill>
                  <a:srgbClr val="222222"/>
                </a:solidFill>
                <a:effectLst/>
                <a:latin typeface="Helvetica" panose="020B0504020202030204" pitchFamily="34" charset="0"/>
              </a:rPr>
              <a:t/>
            </a:r>
            <a:br>
              <a:rPr lang="en-US" sz="2400" b="0" i="0" dirty="0">
                <a:solidFill>
                  <a:srgbClr val="222222"/>
                </a:solidFill>
                <a:effectLst/>
                <a:latin typeface="Helvetica" panose="020B0504020202030204" pitchFamily="34" charset="0"/>
              </a:rPr>
            </a:br>
            <a:r>
              <a:rPr lang="en-US" sz="2800" dirty="0">
                <a:latin typeface="Bell MT" panose="02020503060305020303" pitchFamily="18" charset="0"/>
                <a:cs typeface="Segoe UI" panose="020B0502040204020203" pitchFamily="34" charset="0"/>
              </a:rPr>
              <a:t>Partial wavelet coherence is a technique similar to partial correlation that helps identify the results wavelet coherence between two time series after eliminating the influence of their common dependence. Multiple wavelet coherence, akin to multiple correlation, is useful in seeking the resulting wavelet coherence of multiple independent variables on a dependent one (</a:t>
            </a:r>
            <a:r>
              <a:rPr lang="en-US" sz="2800" dirty="0">
                <a:latin typeface="Bell MT" panose="02020503060305020303" pitchFamily="18" charset="0"/>
                <a:cs typeface="Segoe UI" panose="020B0502040204020203" pitchFamily="34" charset="0"/>
                <a:hlinkClick r:id="rId3">
                  <a:extLst>
                    <a:ext uri="{A12FA001-AC4F-418D-AE19-62706E023703}">
                      <ahyp:hlinkClr xmlns:ahyp="http://schemas.microsoft.com/office/drawing/2018/hyperlinkcolor" xmlns="" val="tx"/>
                    </a:ext>
                  </a:extLst>
                </a:hlinkClick>
              </a:rPr>
              <a:t>Ng and Chan 2012</a:t>
            </a:r>
            <a:r>
              <a:rPr lang="en-US" sz="2800" dirty="0">
                <a:latin typeface="Bell MT" panose="02020503060305020303" pitchFamily="18" charset="0"/>
                <a:cs typeface="Segoe UI" panose="020B0502040204020203" pitchFamily="34" charset="0"/>
              </a:rPr>
              <a:t>).</a:t>
            </a:r>
            <a:br>
              <a:rPr lang="en-US" sz="2800" dirty="0">
                <a:latin typeface="Bell MT" panose="02020503060305020303" pitchFamily="18" charset="0"/>
                <a:cs typeface="Segoe UI" panose="020B0502040204020203" pitchFamily="34" charset="0"/>
              </a:rPr>
            </a:br>
            <a:endParaRPr lang="en-US" sz="2800" dirty="0">
              <a:latin typeface="Bell MT" panose="02020503060305020303" pitchFamily="18" charset="0"/>
              <a:cs typeface="Segoe UI" panose="020B0502040204020203" pitchFamily="34" charset="0"/>
            </a:endParaRPr>
          </a:p>
        </p:txBody>
      </p:sp>
      <p:pic>
        <p:nvPicPr>
          <p:cNvPr id="9" name="Image 8">
            <a:extLst>
              <a:ext uri="{FF2B5EF4-FFF2-40B4-BE49-F238E27FC236}">
                <a16:creationId xmlns:a16="http://schemas.microsoft.com/office/drawing/2014/main" id="{2D9D059F-D616-4F57-8C4A-769BA57A3654}"/>
              </a:ext>
            </a:extLst>
          </p:cNvPr>
          <p:cNvPicPr>
            <a:picLocks noChangeAspect="1"/>
          </p:cNvPicPr>
          <p:nvPr/>
        </p:nvPicPr>
        <p:blipFill>
          <a:blip r:embed="rId4"/>
          <a:stretch>
            <a:fillRect/>
          </a:stretch>
        </p:blipFill>
        <p:spPr>
          <a:xfrm>
            <a:off x="2603500" y="4900582"/>
            <a:ext cx="4648200" cy="912641"/>
          </a:xfrm>
          <a:prstGeom prst="rect">
            <a:avLst/>
          </a:prstGeom>
        </p:spPr>
      </p:pic>
    </p:spTree>
    <p:extLst>
      <p:ext uri="{BB962C8B-B14F-4D97-AF65-F5344CB8AC3E}">
        <p14:creationId xmlns:p14="http://schemas.microsoft.com/office/powerpoint/2010/main" val="3965870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40000"/>
              <a:lumOff val="60000"/>
            </a:schemeClr>
          </a:solidFill>
        </p:spPr>
        <p:txBody>
          <a:bodyPr>
            <a:normAutofit fontScale="90000"/>
          </a:bodyPr>
          <a:lstStyle/>
          <a:p>
            <a:r>
              <a:rPr lang="en-US" sz="4400" b="1" spc="-55" dirty="0">
                <a:solidFill>
                  <a:schemeClr val="accent2">
                    <a:lumMod val="75000"/>
                  </a:schemeClr>
                </a:solidFill>
                <a:latin typeface="Bell MT" panose="02020503060305020303" pitchFamily="18" charset="0"/>
              </a:rPr>
              <a:t/>
            </a:r>
            <a:br>
              <a:rPr lang="en-US" sz="4400" b="1" spc="-55" dirty="0">
                <a:solidFill>
                  <a:schemeClr val="accent2">
                    <a:lumMod val="75000"/>
                  </a:schemeClr>
                </a:solidFill>
                <a:latin typeface="Bell MT" panose="02020503060305020303" pitchFamily="18" charset="0"/>
              </a:rPr>
            </a:br>
            <a:r>
              <a:rPr lang="en-US" sz="4400" b="1" spc="-55" dirty="0">
                <a:solidFill>
                  <a:schemeClr val="accent2">
                    <a:lumMod val="75000"/>
                  </a:schemeClr>
                </a:solidFill>
                <a:latin typeface="Bell MT" panose="02020503060305020303" pitchFamily="18" charset="0"/>
              </a:rPr>
              <a:t>III- 3 : Wavelet methods : Phase </a:t>
            </a:r>
            <a:r>
              <a:rPr lang="en-US" sz="4400" b="1" spc="-55" dirty="0" err="1">
                <a:solidFill>
                  <a:schemeClr val="accent2">
                    <a:lumMod val="75000"/>
                  </a:schemeClr>
                </a:solidFill>
                <a:latin typeface="Bell MT" panose="02020503060305020303" pitchFamily="18" charset="0"/>
              </a:rPr>
              <a:t>diffrence</a:t>
            </a:r>
            <a:r>
              <a:rPr lang="fr-FR" sz="3600" dirty="0">
                <a:latin typeface="CMTI12"/>
              </a:rPr>
              <a:t/>
            </a:r>
            <a:br>
              <a:rPr lang="fr-FR" sz="3600" dirty="0">
                <a:latin typeface="CMTI12"/>
              </a:rPr>
            </a:br>
            <a:endParaRPr lang="en-US" sz="4000" dirty="0"/>
          </a:p>
        </p:txBody>
      </p:sp>
      <p:sp>
        <p:nvSpPr>
          <p:cNvPr id="3" name="Espace réservé du contenu 2"/>
          <p:cNvSpPr>
            <a:spLocks noGrp="1"/>
          </p:cNvSpPr>
          <p:nvPr>
            <p:ph idx="1"/>
          </p:nvPr>
        </p:nvSpPr>
        <p:spPr>
          <a:solidFill>
            <a:schemeClr val="accent1">
              <a:lumMod val="20000"/>
              <a:lumOff val="80000"/>
            </a:schemeClr>
          </a:solidFill>
        </p:spPr>
        <p:txBody>
          <a:bodyPr>
            <a:normAutofit/>
          </a:bodyPr>
          <a:lstStyle/>
          <a:p>
            <a:pPr marL="0" indent="0">
              <a:buNone/>
            </a:pPr>
            <a:r>
              <a:rPr lang="en-US" sz="2800" dirty="0">
                <a:effectLst/>
                <a:latin typeface="Times New Roman" panose="02020603050405020304" pitchFamily="18" charset="0"/>
                <a:ea typeface="Calibri" panose="020F0502020204030204" pitchFamily="34" charset="0"/>
                <a:cs typeface="Arial" panose="020B0604020202020204" pitchFamily="34" charset="0"/>
              </a:rPr>
              <a:t> To distinguish between positive and negative correlations, we will employ the  wavelet phase difference </a:t>
            </a:r>
            <a:r>
              <a:rPr lang="en-US" sz="2800" dirty="0" err="1">
                <a:effectLst/>
                <a:latin typeface="Times New Roman" panose="02020603050405020304" pitchFamily="18" charset="0"/>
                <a:ea typeface="Calibri" panose="020F0502020204030204" pitchFamily="34" charset="0"/>
                <a:cs typeface="Arial" panose="020B0604020202020204" pitchFamily="34" charset="0"/>
              </a:rPr>
              <a:t>whis</a:t>
            </a:r>
            <a:r>
              <a:rPr lang="en-US" sz="2800" dirty="0">
                <a:effectLst/>
                <a:latin typeface="Times New Roman" panose="02020603050405020304" pitchFamily="18" charset="0"/>
                <a:ea typeface="Calibri" panose="020F0502020204030204" pitchFamily="34" charset="0"/>
                <a:cs typeface="Arial" panose="020B0604020202020204" pitchFamily="34" charset="0"/>
              </a:rPr>
              <a:t> is expressed as follow : </a:t>
            </a:r>
            <a:endParaRPr lang="fr-FR" sz="2800" dirty="0">
              <a:effectLst/>
              <a:latin typeface="Calibri" panose="020F0502020204030204" pitchFamily="34" charset="0"/>
              <a:ea typeface="Calibri" panose="020F0502020204030204" pitchFamily="34" charset="0"/>
              <a:cs typeface="Arial" panose="020B0604020202020204" pitchFamily="34" charset="0"/>
            </a:endParaRPr>
          </a:p>
          <a:p>
            <a:pPr algn="l"/>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algn="l"/>
            <a:endParaRPr lang="fr-FR"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21</a:t>
            </a:fld>
            <a:endParaRPr lang="fr-FR">
              <a:solidFill>
                <a:srgbClr val="1F497D">
                  <a:lumMod val="75000"/>
                </a:srgbClr>
              </a:solidFill>
            </a:endParaRPr>
          </a:p>
        </p:txBody>
      </p:sp>
      <p:pic>
        <p:nvPicPr>
          <p:cNvPr id="7" name="Image 6">
            <a:extLst>
              <a:ext uri="{FF2B5EF4-FFF2-40B4-BE49-F238E27FC236}">
                <a16:creationId xmlns:a16="http://schemas.microsoft.com/office/drawing/2014/main" id="{CC5F73B3-94B8-4940-B64B-9074FE47C121}"/>
              </a:ext>
            </a:extLst>
          </p:cNvPr>
          <p:cNvPicPr>
            <a:picLocks noChangeAspect="1"/>
          </p:cNvPicPr>
          <p:nvPr/>
        </p:nvPicPr>
        <p:blipFill>
          <a:blip r:embed="rId3"/>
          <a:stretch>
            <a:fillRect/>
          </a:stretch>
        </p:blipFill>
        <p:spPr>
          <a:xfrm>
            <a:off x="2679700" y="2562225"/>
            <a:ext cx="5735317" cy="1219200"/>
          </a:xfrm>
          <a:prstGeom prst="rect">
            <a:avLst/>
          </a:prstGeom>
        </p:spPr>
      </p:pic>
      <p:sp>
        <p:nvSpPr>
          <p:cNvPr id="12" name="ZoneTexte 11">
            <a:extLst>
              <a:ext uri="{FF2B5EF4-FFF2-40B4-BE49-F238E27FC236}">
                <a16:creationId xmlns:a16="http://schemas.microsoft.com/office/drawing/2014/main" id="{2B9ADC9E-47B1-431B-B18A-16B873482286}"/>
              </a:ext>
            </a:extLst>
          </p:cNvPr>
          <p:cNvSpPr txBox="1"/>
          <p:nvPr/>
        </p:nvSpPr>
        <p:spPr>
          <a:xfrm>
            <a:off x="2508161" y="3518010"/>
            <a:ext cx="5454202" cy="646331"/>
          </a:xfrm>
          <a:prstGeom prst="rect">
            <a:avLst/>
          </a:prstGeom>
          <a:noFill/>
        </p:spPr>
        <p:txBody>
          <a:bodyPr wrap="square">
            <a:spAutoFit/>
          </a:bodyPr>
          <a:lstStyle/>
          <a:p>
            <a:r>
              <a:rPr lang="en-US" sz="1800" dirty="0">
                <a:effectLst/>
                <a:latin typeface="Times New Roman" panose="02020603050405020304" pitchFamily="18" charset="0"/>
                <a:ea typeface="Calibri" panose="020F0502020204030204" pitchFamily="34" charset="0"/>
              </a:rPr>
              <a:t>  </a:t>
            </a:r>
          </a:p>
          <a:p>
            <a:r>
              <a:rPr lang="en-US" sz="1800" dirty="0">
                <a:effectLst/>
                <a:latin typeface="Times New Roman" panose="02020603050405020304" pitchFamily="18" charset="0"/>
                <a:ea typeface="Calibri" panose="020F0502020204030204" pitchFamily="34" charset="0"/>
              </a:rPr>
              <a:t>Where      </a:t>
            </a:r>
            <a:endParaRPr lang="fr-FR" dirty="0"/>
          </a:p>
        </p:txBody>
      </p:sp>
      <p:sp>
        <p:nvSpPr>
          <p:cNvPr id="13" name="Rectangle 5">
            <a:extLst>
              <a:ext uri="{FF2B5EF4-FFF2-40B4-BE49-F238E27FC236}">
                <a16:creationId xmlns:a16="http://schemas.microsoft.com/office/drawing/2014/main" id="{DD8FDD23-C32D-4B14-9D1B-B5B43169560C}"/>
              </a:ext>
            </a:extLst>
          </p:cNvPr>
          <p:cNvSpPr>
            <a:spLocks noChangeArrowheads="1"/>
          </p:cNvSpPr>
          <p:nvPr/>
        </p:nvSpPr>
        <p:spPr bwMode="auto">
          <a:xfrm>
            <a:off x="0" y="0"/>
            <a:ext cx="106934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pic>
        <p:nvPicPr>
          <p:cNvPr id="15" name="Image 14">
            <a:extLst>
              <a:ext uri="{FF2B5EF4-FFF2-40B4-BE49-F238E27FC236}">
                <a16:creationId xmlns:a16="http://schemas.microsoft.com/office/drawing/2014/main" id="{83865BB3-C7E9-4BB3-9DE7-5725BA1231B4}"/>
              </a:ext>
            </a:extLst>
          </p:cNvPr>
          <p:cNvPicPr>
            <a:picLocks noChangeAspect="1"/>
          </p:cNvPicPr>
          <p:nvPr/>
        </p:nvPicPr>
        <p:blipFill>
          <a:blip r:embed="rId4"/>
          <a:stretch>
            <a:fillRect/>
          </a:stretch>
        </p:blipFill>
        <p:spPr>
          <a:xfrm>
            <a:off x="4084691" y="3797906"/>
            <a:ext cx="1462667" cy="410861"/>
          </a:xfrm>
          <a:prstGeom prst="rect">
            <a:avLst/>
          </a:prstGeom>
        </p:spPr>
      </p:pic>
    </p:spTree>
    <p:extLst>
      <p:ext uri="{BB962C8B-B14F-4D97-AF65-F5344CB8AC3E}">
        <p14:creationId xmlns:p14="http://schemas.microsoft.com/office/powerpoint/2010/main" val="3581635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2">
                                            <p:txEl>
                                              <p:pRg st="1" end="1"/>
                                            </p:txEl>
                                          </p:spTgt>
                                        </p:tgtEl>
                                        <p:attrNameLst>
                                          <p:attrName>style.visibility</p:attrName>
                                        </p:attrNameLst>
                                      </p:cBhvr>
                                      <p:to>
                                        <p:strVal val="visible"/>
                                      </p:to>
                                    </p:set>
                                    <p:animEffect transition="in" filter="fade">
                                      <p:cBhvr>
                                        <p:cTn id="19" dur="500"/>
                                        <p:tgtEl>
                                          <p:spTgt spid="12">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ppt_x"/>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40000"/>
              <a:lumOff val="60000"/>
            </a:schemeClr>
          </a:solidFill>
        </p:spPr>
        <p:txBody>
          <a:bodyPr>
            <a:normAutofit fontScale="90000"/>
          </a:bodyPr>
          <a:lstStyle/>
          <a:p>
            <a:r>
              <a:rPr lang="en-US" sz="4400" b="1" spc="-55" dirty="0">
                <a:solidFill>
                  <a:schemeClr val="accent2">
                    <a:lumMod val="75000"/>
                  </a:schemeClr>
                </a:solidFill>
                <a:latin typeface="Bell MT" panose="02020503060305020303" pitchFamily="18" charset="0"/>
              </a:rPr>
              <a:t/>
            </a:r>
            <a:br>
              <a:rPr lang="en-US" sz="4400" b="1" spc="-55" dirty="0">
                <a:solidFill>
                  <a:schemeClr val="accent2">
                    <a:lumMod val="75000"/>
                  </a:schemeClr>
                </a:solidFill>
                <a:latin typeface="Bell MT" panose="02020503060305020303" pitchFamily="18" charset="0"/>
              </a:rPr>
            </a:br>
            <a:r>
              <a:rPr lang="en-US" sz="4400" b="1" spc="-55" dirty="0">
                <a:solidFill>
                  <a:schemeClr val="accent2">
                    <a:lumMod val="75000"/>
                  </a:schemeClr>
                </a:solidFill>
                <a:latin typeface="Bell MT" panose="02020503060305020303" pitchFamily="18" charset="0"/>
              </a:rPr>
              <a:t>III- 3 : Wavelet methods : Phase </a:t>
            </a:r>
            <a:r>
              <a:rPr lang="en-US" sz="4400" b="1" spc="-55" dirty="0" err="1">
                <a:solidFill>
                  <a:schemeClr val="accent2">
                    <a:lumMod val="75000"/>
                  </a:schemeClr>
                </a:solidFill>
                <a:latin typeface="Bell MT" panose="02020503060305020303" pitchFamily="18" charset="0"/>
              </a:rPr>
              <a:t>diffrence</a:t>
            </a:r>
            <a:r>
              <a:rPr lang="fr-FR" sz="3600" dirty="0">
                <a:latin typeface="CMTI12"/>
              </a:rPr>
              <a:t/>
            </a:r>
            <a:br>
              <a:rPr lang="fr-FR" sz="3600" dirty="0">
                <a:latin typeface="CMTI12"/>
              </a:rPr>
            </a:br>
            <a:endParaRPr lang="en-US" sz="4000" dirty="0"/>
          </a:p>
        </p:txBody>
      </p:sp>
      <p:sp>
        <p:nvSpPr>
          <p:cNvPr id="3" name="Espace réservé du contenu 2"/>
          <p:cNvSpPr>
            <a:spLocks noGrp="1"/>
          </p:cNvSpPr>
          <p:nvPr>
            <p:ph idx="1"/>
          </p:nvPr>
        </p:nvSpPr>
        <p:spPr/>
        <p:txBody>
          <a:bodyPr>
            <a:normAutofit/>
          </a:bodyPr>
          <a:lstStyle/>
          <a:p>
            <a:pPr marL="0" indent="0" algn="l">
              <a:buNone/>
            </a:pPr>
            <a:endParaRPr lang="en-US" sz="1800" b="0" i="0" u="none" strike="noStrike" baseline="0" dirty="0">
              <a:latin typeface="CMR12"/>
            </a:endParaRPr>
          </a:p>
          <a:p>
            <a:pPr algn="l"/>
            <a:endParaRPr lang="fr-FR"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22</a:t>
            </a:fld>
            <a:endParaRPr lang="fr-FR">
              <a:solidFill>
                <a:srgbClr val="1F497D">
                  <a:lumMod val="75000"/>
                </a:srgbClr>
              </a:solidFill>
            </a:endParaRPr>
          </a:p>
        </p:txBody>
      </p:sp>
      <p:sp>
        <p:nvSpPr>
          <p:cNvPr id="6" name="ZoneTexte 5">
            <a:extLst>
              <a:ext uri="{FF2B5EF4-FFF2-40B4-BE49-F238E27FC236}">
                <a16:creationId xmlns:a16="http://schemas.microsoft.com/office/drawing/2014/main" id="{AECCF31F-7CA1-484D-9E40-6D13F3163A8D}"/>
              </a:ext>
            </a:extLst>
          </p:cNvPr>
          <p:cNvSpPr txBox="1"/>
          <p:nvPr/>
        </p:nvSpPr>
        <p:spPr>
          <a:xfrm>
            <a:off x="393700" y="6600825"/>
            <a:ext cx="9429750" cy="369332"/>
          </a:xfrm>
          <a:prstGeom prst="rect">
            <a:avLst/>
          </a:prstGeom>
          <a:noFill/>
        </p:spPr>
        <p:txBody>
          <a:bodyPr wrap="square" rtlCol="0">
            <a:spAutoFit/>
          </a:bodyPr>
          <a:lstStyle/>
          <a:p>
            <a:r>
              <a:rPr lang="fr-FR" b="1" i="1" u="sng" dirty="0">
                <a:latin typeface="Bell MT" panose="02020503060305020303" pitchFamily="18" charset="0"/>
              </a:rPr>
              <a:t>Rosh and Schmibauer (2016) </a:t>
            </a:r>
          </a:p>
        </p:txBody>
      </p:sp>
      <p:pic>
        <p:nvPicPr>
          <p:cNvPr id="8" name="Image 7">
            <a:extLst>
              <a:ext uri="{FF2B5EF4-FFF2-40B4-BE49-F238E27FC236}">
                <a16:creationId xmlns:a16="http://schemas.microsoft.com/office/drawing/2014/main" id="{5E0ACE35-55A7-4DFA-AFF8-91CBFAFEF202}"/>
              </a:ext>
            </a:extLst>
          </p:cNvPr>
          <p:cNvPicPr>
            <a:picLocks noChangeAspect="1"/>
          </p:cNvPicPr>
          <p:nvPr/>
        </p:nvPicPr>
        <p:blipFill>
          <a:blip r:embed="rId3"/>
          <a:stretch>
            <a:fillRect/>
          </a:stretch>
        </p:blipFill>
        <p:spPr>
          <a:xfrm>
            <a:off x="622300" y="2105025"/>
            <a:ext cx="8953500" cy="4188042"/>
          </a:xfrm>
          <a:prstGeom prst="rect">
            <a:avLst/>
          </a:prstGeom>
        </p:spPr>
      </p:pic>
    </p:spTree>
    <p:extLst>
      <p:ext uri="{BB962C8B-B14F-4D97-AF65-F5344CB8AC3E}">
        <p14:creationId xmlns:p14="http://schemas.microsoft.com/office/powerpoint/2010/main" val="2062628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40000"/>
              <a:lumOff val="60000"/>
            </a:schemeClr>
          </a:solidFill>
        </p:spPr>
        <p:txBody>
          <a:bodyPr>
            <a:normAutofit fontScale="90000"/>
          </a:bodyPr>
          <a:lstStyle/>
          <a:p>
            <a:r>
              <a:rPr lang="en-US" sz="4400" b="1" spc="-55" dirty="0">
                <a:solidFill>
                  <a:schemeClr val="accent2">
                    <a:lumMod val="75000"/>
                  </a:schemeClr>
                </a:solidFill>
                <a:latin typeface="Bell MT" panose="02020503060305020303" pitchFamily="18" charset="0"/>
              </a:rPr>
              <a:t/>
            </a:r>
            <a:br>
              <a:rPr lang="en-US" sz="4400" b="1" spc="-55" dirty="0">
                <a:solidFill>
                  <a:schemeClr val="accent2">
                    <a:lumMod val="75000"/>
                  </a:schemeClr>
                </a:solidFill>
                <a:latin typeface="Bell MT" panose="02020503060305020303" pitchFamily="18" charset="0"/>
              </a:rPr>
            </a:br>
            <a:r>
              <a:rPr lang="en-US" sz="4400" b="1" spc="-55" dirty="0">
                <a:solidFill>
                  <a:schemeClr val="accent2">
                    <a:lumMod val="75000"/>
                  </a:schemeClr>
                </a:solidFill>
                <a:latin typeface="Bell MT" panose="02020503060305020303" pitchFamily="18" charset="0"/>
              </a:rPr>
              <a:t>IV- 1 : empirical evidence :  DATA </a:t>
            </a:r>
            <a:r>
              <a:rPr lang="fr-FR" sz="3600" dirty="0">
                <a:latin typeface="CMTI12"/>
              </a:rPr>
              <a:t/>
            </a:r>
            <a:br>
              <a:rPr lang="fr-FR" sz="3600" dirty="0">
                <a:latin typeface="CMTI12"/>
              </a:rPr>
            </a:br>
            <a:endParaRPr lang="en-US" sz="4000" dirty="0"/>
          </a:p>
        </p:txBody>
      </p:sp>
      <p:sp>
        <p:nvSpPr>
          <p:cNvPr id="3" name="Espace réservé du contenu 2"/>
          <p:cNvSpPr>
            <a:spLocks noGrp="1"/>
          </p:cNvSpPr>
          <p:nvPr>
            <p:ph idx="1"/>
          </p:nvPr>
        </p:nvSpPr>
        <p:spPr/>
        <p:txBody>
          <a:bodyPr>
            <a:normAutofit/>
          </a:bodyPr>
          <a:lstStyle/>
          <a:p>
            <a:pPr marL="0" indent="0" algn="l">
              <a:buNone/>
            </a:pPr>
            <a:endParaRPr lang="en-US" sz="1800" b="0" i="0" u="none" strike="noStrike" baseline="0" dirty="0">
              <a:latin typeface="CMR12"/>
            </a:endParaRPr>
          </a:p>
          <a:p>
            <a:pPr algn="l"/>
            <a:endParaRPr lang="fr-FR"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23</a:t>
            </a:fld>
            <a:endParaRPr lang="fr-FR">
              <a:solidFill>
                <a:srgbClr val="1F497D">
                  <a:lumMod val="75000"/>
                </a:srgbClr>
              </a:solidFill>
            </a:endParaRPr>
          </a:p>
        </p:txBody>
      </p:sp>
      <p:sp>
        <p:nvSpPr>
          <p:cNvPr id="6" name="ZoneTexte 5">
            <a:extLst>
              <a:ext uri="{FF2B5EF4-FFF2-40B4-BE49-F238E27FC236}">
                <a16:creationId xmlns:a16="http://schemas.microsoft.com/office/drawing/2014/main" id="{AECCF31F-7CA1-484D-9E40-6D13F3163A8D}"/>
              </a:ext>
            </a:extLst>
          </p:cNvPr>
          <p:cNvSpPr txBox="1"/>
          <p:nvPr/>
        </p:nvSpPr>
        <p:spPr>
          <a:xfrm>
            <a:off x="393700" y="6600825"/>
            <a:ext cx="9429750" cy="369332"/>
          </a:xfrm>
          <a:prstGeom prst="rect">
            <a:avLst/>
          </a:prstGeom>
          <a:noFill/>
        </p:spPr>
        <p:txBody>
          <a:bodyPr wrap="square" rtlCol="0">
            <a:spAutoFit/>
          </a:bodyPr>
          <a:lstStyle/>
          <a:p>
            <a:r>
              <a:rPr lang="fr-FR" b="1" i="1" u="sng" dirty="0">
                <a:latin typeface="Bell MT" panose="02020503060305020303" pitchFamily="18" charset="0"/>
              </a:rPr>
              <a:t>Rosh and Schmibauer (2016) </a:t>
            </a:r>
          </a:p>
        </p:txBody>
      </p:sp>
      <p:sp>
        <p:nvSpPr>
          <p:cNvPr id="7" name="ZoneTexte 6">
            <a:extLst>
              <a:ext uri="{FF2B5EF4-FFF2-40B4-BE49-F238E27FC236}">
                <a16:creationId xmlns:a16="http://schemas.microsoft.com/office/drawing/2014/main" id="{34BFB7D0-97AD-446C-9C85-70E4CE32BA64}"/>
              </a:ext>
            </a:extLst>
          </p:cNvPr>
          <p:cNvSpPr txBox="1"/>
          <p:nvPr/>
        </p:nvSpPr>
        <p:spPr>
          <a:xfrm>
            <a:off x="345843" y="1253070"/>
            <a:ext cx="10245657" cy="1200329"/>
          </a:xfrm>
          <a:prstGeom prst="rect">
            <a:avLst/>
          </a:prstGeom>
          <a:solidFill>
            <a:schemeClr val="accent1">
              <a:lumMod val="20000"/>
              <a:lumOff val="80000"/>
            </a:schemeClr>
          </a:solidFill>
        </p:spPr>
        <p:txBody>
          <a:bodyPr wrap="square" rtlCol="0">
            <a:spAutoFit/>
          </a:bodyPr>
          <a:lstStyle/>
          <a:p>
            <a:pPr algn="just"/>
            <a:r>
              <a:rPr lang="en-US" sz="2400" dirty="0">
                <a:solidFill>
                  <a:srgbClr val="222222"/>
                </a:solidFill>
                <a:latin typeface="Bell MT" panose="02020503060305020303" pitchFamily="18" charset="0"/>
              </a:rPr>
              <a:t>The data related to currency and notes in circulation (CNC), M0, M1, M2 and M3 are extracted from the central bank of Tunisia. The Consumer Price Index (CPI, 2010=100) is obtained from the National Institute of Statistics . </a:t>
            </a:r>
            <a:endParaRPr lang="en-US" sz="2400" b="0" i="0" dirty="0">
              <a:solidFill>
                <a:srgbClr val="222222"/>
              </a:solidFill>
              <a:effectLst/>
              <a:latin typeface="Bell MT" panose="02020503060305020303" pitchFamily="18" charset="0"/>
            </a:endParaRPr>
          </a:p>
        </p:txBody>
      </p:sp>
      <p:graphicFrame>
        <p:nvGraphicFramePr>
          <p:cNvPr id="8" name="Objet 7">
            <a:extLst>
              <a:ext uri="{FF2B5EF4-FFF2-40B4-BE49-F238E27FC236}">
                <a16:creationId xmlns:a16="http://schemas.microsoft.com/office/drawing/2014/main" id="{8AB4D685-1A57-40F3-9E27-9678773A5104}"/>
              </a:ext>
            </a:extLst>
          </p:cNvPr>
          <p:cNvGraphicFramePr>
            <a:graphicFrameLocks noChangeAspect="1"/>
          </p:cNvGraphicFramePr>
          <p:nvPr>
            <p:extLst>
              <p:ext uri="{D42A27DB-BD31-4B8C-83A1-F6EECF244321}">
                <p14:modId xmlns:p14="http://schemas.microsoft.com/office/powerpoint/2010/main" val="1674827999"/>
              </p:ext>
            </p:extLst>
          </p:nvPr>
        </p:nvGraphicFramePr>
        <p:xfrm>
          <a:off x="1574800" y="3244464"/>
          <a:ext cx="7543800" cy="3065316"/>
        </p:xfrm>
        <a:graphic>
          <a:graphicData uri="http://schemas.openxmlformats.org/presentationml/2006/ole">
            <mc:AlternateContent xmlns:mc="http://schemas.openxmlformats.org/markup-compatibility/2006">
              <mc:Choice xmlns:v="urn:schemas-microsoft-com:vml" Requires="v">
                <p:oleObj spid="_x0000_s6214" name="EViews" r:id="rId4" imgW="5343525" imgH="3314700" progId="EViews.Workfile.2">
                  <p:embed/>
                </p:oleObj>
              </mc:Choice>
              <mc:Fallback>
                <p:oleObj name="EViews" r:id="rId4" imgW="5343525" imgH="3314700" progId="EViews.Workfile.2">
                  <p:embed/>
                  <p:pic>
                    <p:nvPicPr>
                      <p:cNvPr id="0" name=""/>
                      <p:cNvPicPr/>
                      <p:nvPr/>
                    </p:nvPicPr>
                    <p:blipFill>
                      <a:blip r:embed="rId5"/>
                      <a:stretch>
                        <a:fillRect/>
                      </a:stretch>
                    </p:blipFill>
                    <p:spPr>
                      <a:xfrm>
                        <a:off x="1574800" y="3244464"/>
                        <a:ext cx="7543800" cy="3065316"/>
                      </a:xfrm>
                      <a:prstGeom prst="rect">
                        <a:avLst/>
                      </a:prstGeom>
                    </p:spPr>
                  </p:pic>
                </p:oleObj>
              </mc:Fallback>
            </mc:AlternateContent>
          </a:graphicData>
        </a:graphic>
      </p:graphicFrame>
      <p:sp>
        <p:nvSpPr>
          <p:cNvPr id="10" name="Ellipse 9">
            <a:extLst>
              <a:ext uri="{FF2B5EF4-FFF2-40B4-BE49-F238E27FC236}">
                <a16:creationId xmlns:a16="http://schemas.microsoft.com/office/drawing/2014/main" id="{953CB1B2-B1D6-4937-87A4-992EF8FCDCB1}"/>
              </a:ext>
            </a:extLst>
          </p:cNvPr>
          <p:cNvSpPr/>
          <p:nvPr/>
        </p:nvSpPr>
        <p:spPr>
          <a:xfrm>
            <a:off x="7778940" y="3446706"/>
            <a:ext cx="920560" cy="110487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3" name="Connecteur droit 12">
            <a:extLst>
              <a:ext uri="{FF2B5EF4-FFF2-40B4-BE49-F238E27FC236}">
                <a16:creationId xmlns:a16="http://schemas.microsoft.com/office/drawing/2014/main" id="{5D82E84E-1442-4F81-9C0E-F0005DB85217}"/>
              </a:ext>
            </a:extLst>
          </p:cNvPr>
          <p:cNvCxnSpPr/>
          <p:nvPr/>
        </p:nvCxnSpPr>
        <p:spPr>
          <a:xfrm>
            <a:off x="6252735" y="3370506"/>
            <a:ext cx="0" cy="2939274"/>
          </a:xfrm>
          <a:prstGeom prst="line">
            <a:avLst/>
          </a:prstGeom>
        </p:spPr>
        <p:style>
          <a:lnRef idx="1">
            <a:schemeClr val="accent1"/>
          </a:lnRef>
          <a:fillRef idx="0">
            <a:schemeClr val="accent1"/>
          </a:fillRef>
          <a:effectRef idx="0">
            <a:schemeClr val="accent1"/>
          </a:effectRef>
          <a:fontRef idx="minor">
            <a:schemeClr val="tx1"/>
          </a:fontRef>
        </p:style>
      </p:cxnSp>
      <p:sp>
        <p:nvSpPr>
          <p:cNvPr id="14" name="ZoneTexte 13">
            <a:extLst>
              <a:ext uri="{FF2B5EF4-FFF2-40B4-BE49-F238E27FC236}">
                <a16:creationId xmlns:a16="http://schemas.microsoft.com/office/drawing/2014/main" id="{9ECAAE4F-2C6C-43B5-B168-C6F96D57AF76}"/>
              </a:ext>
            </a:extLst>
          </p:cNvPr>
          <p:cNvSpPr txBox="1"/>
          <p:nvPr/>
        </p:nvSpPr>
        <p:spPr>
          <a:xfrm>
            <a:off x="5606139" y="3943834"/>
            <a:ext cx="1433272" cy="369332"/>
          </a:xfrm>
          <a:prstGeom prst="rect">
            <a:avLst/>
          </a:prstGeom>
          <a:noFill/>
        </p:spPr>
        <p:txBody>
          <a:bodyPr wrap="square" rtlCol="0">
            <a:spAutoFit/>
          </a:bodyPr>
          <a:lstStyle/>
          <a:p>
            <a:r>
              <a:rPr lang="fr-FR" b="1" dirty="0" err="1">
                <a:latin typeface="Bell MT" panose="02020503060305020303" pitchFamily="18" charset="0"/>
              </a:rPr>
              <a:t>Revolution</a:t>
            </a:r>
            <a:r>
              <a:rPr lang="fr-FR" b="1" dirty="0">
                <a:latin typeface="Bell MT" panose="02020503060305020303" pitchFamily="18" charset="0"/>
              </a:rPr>
              <a:t> </a:t>
            </a:r>
          </a:p>
        </p:txBody>
      </p:sp>
    </p:spTree>
    <p:extLst>
      <p:ext uri="{BB962C8B-B14F-4D97-AF65-F5344CB8AC3E}">
        <p14:creationId xmlns:p14="http://schemas.microsoft.com/office/powerpoint/2010/main" val="74543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anim calcmode="lin" valueType="num">
                                      <p:cBhvr>
                                        <p:cTn id="13" dur="2000" fill="hold"/>
                                        <p:tgtEl>
                                          <p:spTgt spid="8"/>
                                        </p:tgtEl>
                                        <p:attrNameLst>
                                          <p:attrName>ppt_w</p:attrName>
                                        </p:attrNameLst>
                                      </p:cBhvr>
                                      <p:tavLst>
                                        <p:tav tm="0" fmla="#ppt_w*sin(2.5*pi*$)">
                                          <p:val>
                                            <p:fltVal val="0"/>
                                          </p:val>
                                        </p:tav>
                                        <p:tav tm="100000">
                                          <p:val>
                                            <p:fltVal val="1"/>
                                          </p:val>
                                        </p:tav>
                                      </p:tavLst>
                                    </p:anim>
                                    <p:anim calcmode="lin" valueType="num">
                                      <p:cBhvr>
                                        <p:cTn id="14" dur="20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2D964BB-5752-4CA6-8612-7951E9697236}"/>
              </a:ext>
            </a:extLst>
          </p:cNvPr>
          <p:cNvSpPr>
            <a:spLocks noGrp="1"/>
          </p:cNvSpPr>
          <p:nvPr>
            <p:ph type="title"/>
          </p:nvPr>
        </p:nvSpPr>
        <p:spPr>
          <a:xfrm>
            <a:off x="0" y="115262"/>
            <a:ext cx="10693400" cy="1164663"/>
          </a:xfrm>
          <a:solidFill>
            <a:schemeClr val="tx2">
              <a:lumMod val="40000"/>
              <a:lumOff val="60000"/>
            </a:schemeClr>
          </a:solidFill>
          <a:ln>
            <a:solidFill>
              <a:schemeClr val="accent1">
                <a:lumMod val="75000"/>
              </a:schemeClr>
            </a:solidFill>
          </a:ln>
        </p:spPr>
        <p:txBody>
          <a:bodyPr>
            <a:normAutofit fontScale="90000"/>
          </a:bodyPr>
          <a:lstStyle/>
          <a:p>
            <a:r>
              <a:rPr lang="en-US" sz="1800" b="1" spc="-55" dirty="0">
                <a:solidFill>
                  <a:schemeClr val="accent2">
                    <a:lumMod val="75000"/>
                  </a:schemeClr>
                </a:solidFill>
                <a:latin typeface="Bell MT" panose="02020503060305020303" pitchFamily="18" charset="0"/>
              </a:rPr>
              <a:t/>
            </a:r>
            <a:br>
              <a:rPr lang="en-US" sz="1800" b="1" spc="-55" dirty="0">
                <a:solidFill>
                  <a:schemeClr val="accent2">
                    <a:lumMod val="75000"/>
                  </a:schemeClr>
                </a:solidFill>
                <a:latin typeface="Bell MT" panose="02020503060305020303" pitchFamily="18" charset="0"/>
              </a:rPr>
            </a:br>
            <a:r>
              <a:rPr lang="en-US" sz="4400" b="1" spc="-55" dirty="0">
                <a:solidFill>
                  <a:schemeClr val="accent2">
                    <a:lumMod val="75000"/>
                  </a:schemeClr>
                </a:solidFill>
                <a:latin typeface="Bell MT" panose="02020503060305020303" pitchFamily="18" charset="0"/>
              </a:rPr>
              <a:t>IV- 1 : empirical evidence :  DATA </a:t>
            </a:r>
            <a:r>
              <a:rPr lang="fr-FR" sz="1400" dirty="0">
                <a:latin typeface="CMTI12"/>
              </a:rPr>
              <a:t/>
            </a:r>
            <a:br>
              <a:rPr lang="fr-FR" sz="1400" dirty="0">
                <a:latin typeface="CMTI12"/>
              </a:rPr>
            </a:br>
            <a:endParaRPr lang="fr-FR" dirty="0"/>
          </a:p>
        </p:txBody>
      </p:sp>
      <p:sp>
        <p:nvSpPr>
          <p:cNvPr id="4" name="Espace réservé du numéro de diapositive 3">
            <a:extLst>
              <a:ext uri="{FF2B5EF4-FFF2-40B4-BE49-F238E27FC236}">
                <a16:creationId xmlns:a16="http://schemas.microsoft.com/office/drawing/2014/main" id="{B9146544-BFC8-46E2-AD60-188365C7AB2F}"/>
              </a:ext>
            </a:extLst>
          </p:cNvPr>
          <p:cNvSpPr>
            <a:spLocks noGrp="1"/>
          </p:cNvSpPr>
          <p:nvPr>
            <p:ph type="sldNum" sz="quarter" idx="12"/>
          </p:nvPr>
        </p:nvSpPr>
        <p:spPr/>
        <p:txBody>
          <a:bodyPr/>
          <a:lstStyle/>
          <a:p>
            <a:fld id="{E985AF56-2B71-42BB-BA31-1D3DAB1E787A}" type="slidenum">
              <a:rPr lang="fr-FR" smtClean="0">
                <a:solidFill>
                  <a:srgbClr val="1F497D">
                    <a:lumMod val="75000"/>
                  </a:srgbClr>
                </a:solidFill>
              </a:rPr>
              <a:pPr/>
              <a:t>24</a:t>
            </a:fld>
            <a:endParaRPr lang="fr-FR">
              <a:solidFill>
                <a:srgbClr val="1F497D">
                  <a:lumMod val="75000"/>
                </a:srgbClr>
              </a:solidFill>
            </a:endParaRPr>
          </a:p>
        </p:txBody>
      </p:sp>
      <p:graphicFrame>
        <p:nvGraphicFramePr>
          <p:cNvPr id="5" name="Espace réservé du contenu 4">
            <a:extLst>
              <a:ext uri="{FF2B5EF4-FFF2-40B4-BE49-F238E27FC236}">
                <a16:creationId xmlns:a16="http://schemas.microsoft.com/office/drawing/2014/main" id="{2185839E-CF20-4F09-815A-5DA701EC94C5}"/>
              </a:ext>
            </a:extLst>
          </p:cNvPr>
          <p:cNvGraphicFramePr>
            <a:graphicFrameLocks noGrp="1" noChangeAspect="1"/>
          </p:cNvGraphicFramePr>
          <p:nvPr>
            <p:ph idx="1"/>
            <p:extLst>
              <p:ext uri="{D42A27DB-BD31-4B8C-83A1-F6EECF244321}">
                <p14:modId xmlns:p14="http://schemas.microsoft.com/office/powerpoint/2010/main" val="1930822333"/>
              </p:ext>
            </p:extLst>
          </p:nvPr>
        </p:nvGraphicFramePr>
        <p:xfrm>
          <a:off x="469900" y="1270000"/>
          <a:ext cx="9982200" cy="5716588"/>
        </p:xfrm>
        <a:graphic>
          <a:graphicData uri="http://schemas.openxmlformats.org/presentationml/2006/ole">
            <mc:AlternateContent xmlns:mc="http://schemas.openxmlformats.org/markup-compatibility/2006">
              <mc:Choice xmlns:v="urn:schemas-microsoft-com:vml" Requires="v">
                <p:oleObj spid="_x0000_s5188" name="EViews" r:id="rId3" imgW="6353063" imgH="6715125" progId="EViews.Workfile.2">
                  <p:embed/>
                </p:oleObj>
              </mc:Choice>
              <mc:Fallback>
                <p:oleObj name="EViews" r:id="rId3" imgW="6353063" imgH="6715125" progId="EViews.Workfile.2">
                  <p:embed/>
                  <p:pic>
                    <p:nvPicPr>
                      <p:cNvPr id="5" name="Objet 4">
                        <a:extLst>
                          <a:ext uri="{FF2B5EF4-FFF2-40B4-BE49-F238E27FC236}">
                            <a16:creationId xmlns:a16="http://schemas.microsoft.com/office/drawing/2014/main" id="{25784D6C-7798-4686-AB30-A1CC3C698ACD}"/>
                          </a:ext>
                        </a:extLst>
                      </p:cNvPr>
                      <p:cNvPicPr/>
                      <p:nvPr/>
                    </p:nvPicPr>
                    <p:blipFill>
                      <a:blip r:embed="rId4"/>
                      <a:stretch>
                        <a:fillRect/>
                      </a:stretch>
                    </p:blipFill>
                    <p:spPr>
                      <a:xfrm>
                        <a:off x="469900" y="1270000"/>
                        <a:ext cx="9982200" cy="5716588"/>
                      </a:xfrm>
                      <a:prstGeom prst="rect">
                        <a:avLst/>
                      </a:prstGeom>
                    </p:spPr>
                  </p:pic>
                </p:oleObj>
              </mc:Fallback>
            </mc:AlternateContent>
          </a:graphicData>
        </a:graphic>
      </p:graphicFrame>
    </p:spTree>
    <p:extLst>
      <p:ext uri="{BB962C8B-B14F-4D97-AF65-F5344CB8AC3E}">
        <p14:creationId xmlns:p14="http://schemas.microsoft.com/office/powerpoint/2010/main" val="40954586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51210E0-D586-453E-A748-F57FCA8F151D}"/>
              </a:ext>
            </a:extLst>
          </p:cNvPr>
          <p:cNvSpPr>
            <a:spLocks noGrp="1"/>
          </p:cNvSpPr>
          <p:nvPr>
            <p:ph type="title"/>
          </p:nvPr>
        </p:nvSpPr>
        <p:spPr>
          <a:solidFill>
            <a:schemeClr val="tx2">
              <a:lumMod val="40000"/>
              <a:lumOff val="60000"/>
            </a:schemeClr>
          </a:solidFill>
          <a:ln>
            <a:solidFill>
              <a:schemeClr val="accent1"/>
            </a:solidFill>
          </a:ln>
        </p:spPr>
        <p:txBody>
          <a:bodyPr>
            <a:normAutofit/>
          </a:bodyPr>
          <a:lstStyle/>
          <a:p>
            <a:r>
              <a:rPr lang="en-US" sz="1100" b="1" spc="-55" dirty="0">
                <a:solidFill>
                  <a:schemeClr val="accent2">
                    <a:lumMod val="75000"/>
                  </a:schemeClr>
                </a:solidFill>
                <a:latin typeface="Bell MT" panose="02020503060305020303" pitchFamily="18" charset="0"/>
              </a:rPr>
              <a:t/>
            </a:r>
            <a:br>
              <a:rPr lang="en-US" sz="1100" b="1" spc="-55" dirty="0">
                <a:solidFill>
                  <a:schemeClr val="accent2">
                    <a:lumMod val="75000"/>
                  </a:schemeClr>
                </a:solidFill>
                <a:latin typeface="Bell MT" panose="02020503060305020303" pitchFamily="18" charset="0"/>
              </a:rPr>
            </a:br>
            <a:r>
              <a:rPr lang="en-US" sz="2800" b="1" spc="-55" dirty="0">
                <a:solidFill>
                  <a:schemeClr val="accent2">
                    <a:lumMod val="75000"/>
                  </a:schemeClr>
                </a:solidFill>
                <a:latin typeface="Bell MT" panose="02020503060305020303" pitchFamily="18" charset="0"/>
              </a:rPr>
              <a:t>IV- 2 : empirical evidence :  The wavelet   Power spectrums (Inflation , M0 ,M1 ,M2  and M3) </a:t>
            </a:r>
            <a:endParaRPr lang="fr-FR" sz="2400" dirty="0"/>
          </a:p>
        </p:txBody>
      </p:sp>
      <p:sp>
        <p:nvSpPr>
          <p:cNvPr id="4" name="Espace réservé du numéro de diapositive 3">
            <a:extLst>
              <a:ext uri="{FF2B5EF4-FFF2-40B4-BE49-F238E27FC236}">
                <a16:creationId xmlns:a16="http://schemas.microsoft.com/office/drawing/2014/main" id="{6C6A9D59-FE63-4429-95A0-2A41C842BEE7}"/>
              </a:ext>
            </a:extLst>
          </p:cNvPr>
          <p:cNvSpPr>
            <a:spLocks noGrp="1"/>
          </p:cNvSpPr>
          <p:nvPr>
            <p:ph type="sldNum" sz="quarter" idx="12"/>
          </p:nvPr>
        </p:nvSpPr>
        <p:spPr/>
        <p:txBody>
          <a:bodyPr/>
          <a:lstStyle/>
          <a:p>
            <a:fld id="{E985AF56-2B71-42BB-BA31-1D3DAB1E787A}" type="slidenum">
              <a:rPr lang="fr-FR" smtClean="0">
                <a:solidFill>
                  <a:srgbClr val="1F497D">
                    <a:lumMod val="75000"/>
                  </a:srgbClr>
                </a:solidFill>
              </a:rPr>
              <a:pPr/>
              <a:t>25</a:t>
            </a:fld>
            <a:endParaRPr lang="fr-FR">
              <a:solidFill>
                <a:srgbClr val="1F497D">
                  <a:lumMod val="75000"/>
                </a:srgbClr>
              </a:solidFill>
            </a:endParaRPr>
          </a:p>
        </p:txBody>
      </p:sp>
      <p:sp>
        <p:nvSpPr>
          <p:cNvPr id="7" name="ZoneTexte 6">
            <a:extLst>
              <a:ext uri="{FF2B5EF4-FFF2-40B4-BE49-F238E27FC236}">
                <a16:creationId xmlns:a16="http://schemas.microsoft.com/office/drawing/2014/main" id="{547F39B3-41A9-4399-A1B1-86C030DD58B9}"/>
              </a:ext>
            </a:extLst>
          </p:cNvPr>
          <p:cNvSpPr txBox="1"/>
          <p:nvPr/>
        </p:nvSpPr>
        <p:spPr>
          <a:xfrm>
            <a:off x="927100" y="4619625"/>
            <a:ext cx="8763000" cy="1371600"/>
          </a:xfrm>
          <a:prstGeom prst="rect">
            <a:avLst/>
          </a:prstGeom>
          <a:noFill/>
        </p:spPr>
        <p:txBody>
          <a:bodyPr wrap="square" rtlCol="0">
            <a:spAutoFit/>
          </a:bodyPr>
          <a:lstStyle/>
          <a:p>
            <a:endParaRPr lang="fr-FR" dirty="0"/>
          </a:p>
        </p:txBody>
      </p:sp>
      <p:pic>
        <p:nvPicPr>
          <p:cNvPr id="15" name="Espace réservé du contenu 14">
            <a:extLst>
              <a:ext uri="{FF2B5EF4-FFF2-40B4-BE49-F238E27FC236}">
                <a16:creationId xmlns:a16="http://schemas.microsoft.com/office/drawing/2014/main" id="{A5391926-3A91-4BCD-8ED4-262BE849AB43}"/>
              </a:ext>
            </a:extLst>
          </p:cNvPr>
          <p:cNvPicPr>
            <a:picLocks noGrp="1" noChangeAspect="1"/>
          </p:cNvPicPr>
          <p:nvPr>
            <p:ph idx="1"/>
          </p:nvPr>
        </p:nvPicPr>
        <p:blipFill>
          <a:blip r:embed="rId2"/>
          <a:stretch>
            <a:fillRect/>
          </a:stretch>
        </p:blipFill>
        <p:spPr>
          <a:xfrm>
            <a:off x="93243" y="809625"/>
            <a:ext cx="10513265" cy="6858000"/>
          </a:xfrm>
        </p:spPr>
      </p:pic>
    </p:spTree>
    <p:extLst>
      <p:ext uri="{BB962C8B-B14F-4D97-AF65-F5344CB8AC3E}">
        <p14:creationId xmlns:p14="http://schemas.microsoft.com/office/powerpoint/2010/main" val="8451871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391DD8-06A8-474F-AE39-45297F733DBB}"/>
              </a:ext>
            </a:extLst>
          </p:cNvPr>
          <p:cNvSpPr>
            <a:spLocks noGrp="1"/>
          </p:cNvSpPr>
          <p:nvPr>
            <p:ph type="title"/>
          </p:nvPr>
        </p:nvSpPr>
        <p:spPr>
          <a:solidFill>
            <a:schemeClr val="tx2">
              <a:lumMod val="40000"/>
              <a:lumOff val="60000"/>
            </a:schemeClr>
          </a:solidFill>
        </p:spPr>
        <p:txBody>
          <a:bodyPr>
            <a:normAutofit/>
          </a:bodyPr>
          <a:lstStyle/>
          <a:p>
            <a:r>
              <a:rPr lang="en-US" sz="1100" b="1" spc="-55" dirty="0">
                <a:solidFill>
                  <a:schemeClr val="accent2">
                    <a:lumMod val="75000"/>
                  </a:schemeClr>
                </a:solidFill>
                <a:latin typeface="Bell MT" panose="02020503060305020303" pitchFamily="18" charset="0"/>
              </a:rPr>
              <a:t/>
            </a:r>
            <a:br>
              <a:rPr lang="en-US" sz="1100" b="1" spc="-55" dirty="0">
                <a:solidFill>
                  <a:schemeClr val="accent2">
                    <a:lumMod val="75000"/>
                  </a:schemeClr>
                </a:solidFill>
                <a:latin typeface="Bell MT" panose="02020503060305020303" pitchFamily="18" charset="0"/>
              </a:rPr>
            </a:br>
            <a:r>
              <a:rPr lang="en-US" sz="2800" b="1" spc="-55" dirty="0">
                <a:solidFill>
                  <a:schemeClr val="accent2">
                    <a:lumMod val="75000"/>
                  </a:schemeClr>
                </a:solidFill>
                <a:latin typeface="Bell MT" panose="02020503060305020303" pitchFamily="18" charset="0"/>
              </a:rPr>
              <a:t>IV- 2 : empirical evidence :  The wavelet   Power spectrums (Inflation , NEER and OIL)</a:t>
            </a:r>
            <a:endParaRPr lang="fr-FR" sz="2800" dirty="0"/>
          </a:p>
        </p:txBody>
      </p:sp>
      <p:pic>
        <p:nvPicPr>
          <p:cNvPr id="6" name="Espace réservé du contenu 5">
            <a:extLst>
              <a:ext uri="{FF2B5EF4-FFF2-40B4-BE49-F238E27FC236}">
                <a16:creationId xmlns:a16="http://schemas.microsoft.com/office/drawing/2014/main" id="{DF563A1E-5F7C-4005-946A-09D056ACAE74}"/>
              </a:ext>
            </a:extLst>
          </p:cNvPr>
          <p:cNvPicPr>
            <a:picLocks noGrp="1" noChangeAspect="1"/>
          </p:cNvPicPr>
          <p:nvPr>
            <p:ph idx="1"/>
          </p:nvPr>
        </p:nvPicPr>
        <p:blipFill>
          <a:blip r:embed="rId2"/>
          <a:stretch>
            <a:fillRect/>
          </a:stretch>
        </p:blipFill>
        <p:spPr>
          <a:xfrm>
            <a:off x="2682875" y="2128044"/>
            <a:ext cx="5334000" cy="4000500"/>
          </a:xfrm>
        </p:spPr>
      </p:pic>
      <p:sp>
        <p:nvSpPr>
          <p:cNvPr id="4" name="Espace réservé du numéro de diapositive 3">
            <a:extLst>
              <a:ext uri="{FF2B5EF4-FFF2-40B4-BE49-F238E27FC236}">
                <a16:creationId xmlns:a16="http://schemas.microsoft.com/office/drawing/2014/main" id="{CB7EE27E-684A-4A9B-99E6-44AFA5797F6D}"/>
              </a:ext>
            </a:extLst>
          </p:cNvPr>
          <p:cNvSpPr>
            <a:spLocks noGrp="1"/>
          </p:cNvSpPr>
          <p:nvPr>
            <p:ph type="sldNum" sz="quarter" idx="12"/>
          </p:nvPr>
        </p:nvSpPr>
        <p:spPr/>
        <p:txBody>
          <a:bodyPr/>
          <a:lstStyle/>
          <a:p>
            <a:fld id="{E985AF56-2B71-42BB-BA31-1D3DAB1E787A}" type="slidenum">
              <a:rPr lang="fr-FR" smtClean="0">
                <a:solidFill>
                  <a:srgbClr val="1F497D">
                    <a:lumMod val="75000"/>
                  </a:srgbClr>
                </a:solidFill>
              </a:rPr>
              <a:pPr/>
              <a:t>26</a:t>
            </a:fld>
            <a:endParaRPr lang="fr-FR">
              <a:solidFill>
                <a:srgbClr val="1F497D">
                  <a:lumMod val="75000"/>
                </a:srgbClr>
              </a:solidFill>
            </a:endParaRPr>
          </a:p>
        </p:txBody>
      </p:sp>
    </p:spTree>
    <p:extLst>
      <p:ext uri="{BB962C8B-B14F-4D97-AF65-F5344CB8AC3E}">
        <p14:creationId xmlns:p14="http://schemas.microsoft.com/office/powerpoint/2010/main" val="29796137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156398"/>
            <a:ext cx="10693400" cy="1491434"/>
          </a:xfrm>
          <a:prstGeom prst="rect">
            <a:avLst/>
          </a:prstGeom>
          <a:solidFill>
            <a:schemeClr val="tx2">
              <a:lumMod val="40000"/>
              <a:lumOff val="60000"/>
            </a:schemeClr>
          </a:solidFill>
        </p:spPr>
        <p:txBody>
          <a:bodyPr vert="horz" wrap="square" lIns="0" tIns="13970" rIns="0" bIns="0" rtlCol="0">
            <a:spAutoFit/>
          </a:bodyPr>
          <a:lstStyle/>
          <a:p>
            <a:pPr marL="12700">
              <a:lnSpc>
                <a:spcPct val="100000"/>
              </a:lnSpc>
              <a:spcBef>
                <a:spcPts val="110"/>
              </a:spcBef>
            </a:pPr>
            <a:r>
              <a:rPr lang="en-US" sz="1600" b="1" spc="-55" dirty="0">
                <a:solidFill>
                  <a:schemeClr val="accent2">
                    <a:lumMod val="75000"/>
                  </a:schemeClr>
                </a:solidFill>
                <a:latin typeface="Bell MT" panose="02020503060305020303" pitchFamily="18" charset="0"/>
              </a:rPr>
              <a:t/>
            </a:r>
            <a:br>
              <a:rPr lang="en-US" sz="1600" b="1" spc="-55" dirty="0">
                <a:solidFill>
                  <a:schemeClr val="accent2">
                    <a:lumMod val="75000"/>
                  </a:schemeClr>
                </a:solidFill>
                <a:latin typeface="Bell MT" panose="02020503060305020303" pitchFamily="18" charset="0"/>
              </a:rPr>
            </a:br>
            <a:r>
              <a:rPr lang="en-US" sz="4000" b="1" spc="-55" dirty="0">
                <a:solidFill>
                  <a:schemeClr val="accent2">
                    <a:lumMod val="75000"/>
                  </a:schemeClr>
                </a:solidFill>
                <a:latin typeface="Bell MT" panose="02020503060305020303" pitchFamily="18" charset="0"/>
              </a:rPr>
              <a:t>IV- 3 : empirical evidence :  The multiple  wavelet   coherency (inflation , CNC  and NEER)</a:t>
            </a:r>
            <a:endParaRPr sz="4000" dirty="0"/>
          </a:p>
        </p:txBody>
      </p:sp>
      <p:pic>
        <p:nvPicPr>
          <p:cNvPr id="9" name="Espace réservé du contenu 8">
            <a:extLst>
              <a:ext uri="{FF2B5EF4-FFF2-40B4-BE49-F238E27FC236}">
                <a16:creationId xmlns:a16="http://schemas.microsoft.com/office/drawing/2014/main" id="{EA47083F-AF4E-4FD8-A409-7EF79739339A}"/>
              </a:ext>
            </a:extLst>
          </p:cNvPr>
          <p:cNvPicPr>
            <a:picLocks noGrp="1" noChangeAspect="1"/>
          </p:cNvPicPr>
          <p:nvPr>
            <p:ph idx="1"/>
          </p:nvPr>
        </p:nvPicPr>
        <p:blipFill>
          <a:blip r:embed="rId2"/>
          <a:stretch>
            <a:fillRect/>
          </a:stretch>
        </p:blipFill>
        <p:spPr>
          <a:xfrm>
            <a:off x="-747" y="1335036"/>
            <a:ext cx="10513265" cy="5716588"/>
          </a:xfr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156398"/>
            <a:ext cx="10693400" cy="1491434"/>
          </a:xfrm>
          <a:prstGeom prst="rect">
            <a:avLst/>
          </a:prstGeom>
          <a:solidFill>
            <a:schemeClr val="tx2">
              <a:lumMod val="40000"/>
              <a:lumOff val="60000"/>
            </a:schemeClr>
          </a:solidFill>
        </p:spPr>
        <p:txBody>
          <a:bodyPr vert="horz" wrap="square" lIns="0" tIns="13970" rIns="0" bIns="0" rtlCol="0">
            <a:spAutoFit/>
          </a:bodyPr>
          <a:lstStyle/>
          <a:p>
            <a:pPr marL="12700">
              <a:lnSpc>
                <a:spcPct val="100000"/>
              </a:lnSpc>
              <a:spcBef>
                <a:spcPts val="110"/>
              </a:spcBef>
            </a:pPr>
            <a:r>
              <a:rPr lang="en-US" sz="1600" b="1" spc="-55" dirty="0">
                <a:solidFill>
                  <a:schemeClr val="accent2">
                    <a:lumMod val="75000"/>
                  </a:schemeClr>
                </a:solidFill>
                <a:latin typeface="Bell MT" panose="02020503060305020303" pitchFamily="18" charset="0"/>
              </a:rPr>
              <a:t/>
            </a:r>
            <a:br>
              <a:rPr lang="en-US" sz="1600" b="1" spc="-55" dirty="0">
                <a:solidFill>
                  <a:schemeClr val="accent2">
                    <a:lumMod val="75000"/>
                  </a:schemeClr>
                </a:solidFill>
                <a:latin typeface="Bell MT" panose="02020503060305020303" pitchFamily="18" charset="0"/>
              </a:rPr>
            </a:br>
            <a:r>
              <a:rPr lang="en-US" sz="4000" b="1" spc="-55" dirty="0">
                <a:solidFill>
                  <a:schemeClr val="accent2">
                    <a:lumMod val="75000"/>
                  </a:schemeClr>
                </a:solidFill>
                <a:latin typeface="Bell MT" panose="02020503060305020303" pitchFamily="18" charset="0"/>
              </a:rPr>
              <a:t>IV- 3 : empirical evidence :  The multiple  wavelet   coherency (inflation , M0  and NEER)</a:t>
            </a:r>
            <a:endParaRPr sz="4000" dirty="0"/>
          </a:p>
        </p:txBody>
      </p:sp>
      <p:pic>
        <p:nvPicPr>
          <p:cNvPr id="10" name="Espace réservé du contenu 9">
            <a:extLst>
              <a:ext uri="{FF2B5EF4-FFF2-40B4-BE49-F238E27FC236}">
                <a16:creationId xmlns:a16="http://schemas.microsoft.com/office/drawing/2014/main" id="{3411F024-7E7F-4649-B4EE-C0C550C088A5}"/>
              </a:ext>
            </a:extLst>
          </p:cNvPr>
          <p:cNvPicPr>
            <a:picLocks noGrp="1" noChangeAspect="1"/>
          </p:cNvPicPr>
          <p:nvPr>
            <p:ph idx="1"/>
          </p:nvPr>
        </p:nvPicPr>
        <p:blipFill>
          <a:blip r:embed="rId2"/>
          <a:stretch>
            <a:fillRect/>
          </a:stretch>
        </p:blipFill>
        <p:spPr>
          <a:xfrm>
            <a:off x="93243" y="1270000"/>
            <a:ext cx="10513265" cy="5716588"/>
          </a:xfrm>
        </p:spPr>
      </p:pic>
    </p:spTree>
    <p:extLst>
      <p:ext uri="{BB962C8B-B14F-4D97-AF65-F5344CB8AC3E}">
        <p14:creationId xmlns:p14="http://schemas.microsoft.com/office/powerpoint/2010/main" val="33417392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1927" y="12648"/>
            <a:ext cx="10693400" cy="1164663"/>
          </a:xfrm>
          <a:solidFill>
            <a:schemeClr val="tx2">
              <a:lumMod val="40000"/>
              <a:lumOff val="60000"/>
            </a:schemeClr>
          </a:solidFill>
        </p:spPr>
        <p:txBody>
          <a:bodyPr>
            <a:normAutofit fontScale="90000"/>
          </a:bodyPr>
          <a:lstStyle/>
          <a:p>
            <a:pPr marL="12700">
              <a:spcBef>
                <a:spcPts val="110"/>
              </a:spcBef>
            </a:pPr>
            <a:r>
              <a:rPr lang="en-US" sz="4000" b="1" spc="-55" dirty="0">
                <a:solidFill>
                  <a:schemeClr val="accent2">
                    <a:lumMod val="75000"/>
                  </a:schemeClr>
                </a:solidFill>
                <a:latin typeface="Bell MT" panose="02020503060305020303" pitchFamily="18" charset="0"/>
              </a:rPr>
              <a:t>IV- 3 : empirical evidence :  The multiple  wavelet   coherency (inflation , M1  and NEER)</a:t>
            </a:r>
            <a:endParaRPr lang="en-US" sz="4200" spc="-35" dirty="0">
              <a:solidFill>
                <a:srgbClr val="3F3F3F"/>
              </a:solidFill>
            </a:endParaRPr>
          </a:p>
        </p:txBody>
      </p:sp>
      <p:sp>
        <p:nvSpPr>
          <p:cNvPr id="3" name="Espace réservé du contenu 2"/>
          <p:cNvSpPr>
            <a:spLocks noGrp="1"/>
          </p:cNvSpPr>
          <p:nvPr>
            <p:ph idx="1"/>
          </p:nvPr>
        </p:nvSpPr>
        <p:spPr/>
        <p:txBody>
          <a:bodyPr/>
          <a:lstStyle/>
          <a:p>
            <a:pPr algn="just"/>
            <a:endParaRPr lang="en-US" i="1" dirty="0">
              <a:latin typeface="Cambria Math" panose="02040503050406030204" pitchFamily="18" charset="0"/>
              <a:ea typeface="Cambria Math" panose="02040503050406030204" pitchFamily="18" charset="0"/>
            </a:endParaRPr>
          </a:p>
          <a:p>
            <a:pPr algn="just"/>
            <a:endParaRPr lang="en-US" i="1" dirty="0">
              <a:latin typeface="Cambria Math" panose="02040503050406030204" pitchFamily="18" charset="0"/>
              <a:ea typeface="Cambria Math" panose="02040503050406030204" pitchFamily="18" charset="0"/>
            </a:endParaRPr>
          </a:p>
          <a:p>
            <a:endParaRPr lang="en-US" dirty="0"/>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29</a:t>
            </a:fld>
            <a:endParaRPr lang="fr-FR">
              <a:solidFill>
                <a:srgbClr val="1F497D">
                  <a:lumMod val="75000"/>
                </a:srgbClr>
              </a:solidFill>
            </a:endParaRPr>
          </a:p>
        </p:txBody>
      </p:sp>
      <p:pic>
        <p:nvPicPr>
          <p:cNvPr id="13" name="Image 12">
            <a:extLst>
              <a:ext uri="{FF2B5EF4-FFF2-40B4-BE49-F238E27FC236}">
                <a16:creationId xmlns:a16="http://schemas.microsoft.com/office/drawing/2014/main" id="{A821DC16-2E3D-493E-88B4-B2957977577E}"/>
              </a:ext>
            </a:extLst>
          </p:cNvPr>
          <p:cNvPicPr>
            <a:picLocks noChangeAspect="1"/>
          </p:cNvPicPr>
          <p:nvPr/>
        </p:nvPicPr>
        <p:blipFill>
          <a:blip r:embed="rId2"/>
          <a:stretch>
            <a:fillRect/>
          </a:stretch>
        </p:blipFill>
        <p:spPr>
          <a:xfrm>
            <a:off x="0" y="874157"/>
            <a:ext cx="10693400" cy="5814536"/>
          </a:xfrm>
          <a:prstGeom prst="rect">
            <a:avLst/>
          </a:prstGeom>
        </p:spPr>
      </p:pic>
    </p:spTree>
    <p:extLst>
      <p:ext uri="{BB962C8B-B14F-4D97-AF65-F5344CB8AC3E}">
        <p14:creationId xmlns:p14="http://schemas.microsoft.com/office/powerpoint/2010/main" val="2208752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28000"/>
          </a:schemeClr>
        </a:soli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0" y="-94843"/>
            <a:ext cx="10693400" cy="1368323"/>
          </a:xfrm>
          <a:prstGeom prst="rect">
            <a:avLst/>
          </a:prstGeom>
          <a:gradFill>
            <a:gsLst>
              <a:gs pos="0">
                <a:schemeClr val="accent1">
                  <a:lumMod val="5000"/>
                  <a:lumOff val="95000"/>
                </a:schemeClr>
              </a:gs>
              <a:gs pos="2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2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vert="horz" wrap="square" lIns="0" tIns="13970" rIns="0" bIns="0" rtlCol="0">
            <a:spAutoFit/>
          </a:bodyPr>
          <a:lstStyle/>
          <a:p>
            <a:pPr marL="12700">
              <a:lnSpc>
                <a:spcPct val="100000"/>
              </a:lnSpc>
              <a:spcBef>
                <a:spcPts val="110"/>
              </a:spcBef>
            </a:pPr>
            <a:r>
              <a:rPr lang="fr-FR" sz="4200" b="1" spc="-55" dirty="0">
                <a:solidFill>
                  <a:schemeClr val="accent2">
                    <a:lumMod val="75000"/>
                  </a:schemeClr>
                </a:solidFill>
                <a:latin typeface="Bell MT" panose="02020503060305020303" pitchFamily="18" charset="0"/>
              </a:rPr>
              <a:t>I-1- </a:t>
            </a:r>
            <a:r>
              <a:rPr sz="4200" b="1" spc="-55" dirty="0">
                <a:solidFill>
                  <a:schemeClr val="accent2">
                    <a:lumMod val="75000"/>
                  </a:schemeClr>
                </a:solidFill>
                <a:latin typeface="Bell MT" panose="02020503060305020303" pitchFamily="18" charset="0"/>
              </a:rPr>
              <a:t>Motivation</a:t>
            </a:r>
            <a:r>
              <a:rPr lang="fr-FR" sz="4200" b="1" spc="-55" dirty="0">
                <a:solidFill>
                  <a:schemeClr val="accent2">
                    <a:lumMod val="75000"/>
                  </a:schemeClr>
                </a:solidFill>
                <a:latin typeface="Bell MT" panose="02020503060305020303" pitchFamily="18" charset="0"/>
              </a:rPr>
              <a:t> : </a:t>
            </a:r>
            <a:r>
              <a:rPr lang="en-US" sz="4400" b="1" dirty="0">
                <a:latin typeface="Bell MT" panose="02020503060305020303" pitchFamily="18" charset="0"/>
                <a:ea typeface="Calibri" panose="020F0502020204030204" pitchFamily="34" charset="0"/>
                <a:cs typeface="Arial" panose="020B0604020202020204" pitchFamily="34" charset="0"/>
              </a:rPr>
              <a:t>high and chronic inflation rate </a:t>
            </a:r>
            <a:endParaRPr sz="4200" b="1" dirty="0">
              <a:solidFill>
                <a:schemeClr val="accent2">
                  <a:lumMod val="75000"/>
                </a:schemeClr>
              </a:solidFill>
              <a:latin typeface="Bell MT" panose="02020503060305020303" pitchFamily="18" charset="0"/>
            </a:endParaRPr>
          </a:p>
        </p:txBody>
      </p:sp>
      <p:sp>
        <p:nvSpPr>
          <p:cNvPr id="3" name="object 3"/>
          <p:cNvSpPr txBox="1">
            <a:spLocks noGrp="1"/>
          </p:cNvSpPr>
          <p:nvPr>
            <p:ph idx="1"/>
          </p:nvPr>
        </p:nvSpPr>
        <p:spPr>
          <a:xfrm>
            <a:off x="241301" y="1571625"/>
            <a:ext cx="9906000" cy="9923486"/>
          </a:xfrm>
          <a:prstGeom prst="rect">
            <a:avLst/>
          </a:prstGeom>
        </p:spPr>
        <p:txBody>
          <a:bodyPr vert="horz" wrap="square" lIns="0" tIns="49530" rIns="0" bIns="0" rtlCol="0">
            <a:spAutoFit/>
          </a:bodyPr>
          <a:lstStyle/>
          <a:p>
            <a:pPr indent="0" algn="just">
              <a:lnSpc>
                <a:spcPct val="150000"/>
              </a:lnSpc>
              <a:spcAft>
                <a:spcPts val="1000"/>
              </a:spcAft>
              <a:buNone/>
            </a:pP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p>
            <a:pPr indent="0" algn="just">
              <a:lnSpc>
                <a:spcPct val="150000"/>
              </a:lnSpc>
              <a:spcAft>
                <a:spcPts val="1000"/>
              </a:spcAft>
              <a:buNone/>
              <a:tabLst>
                <a:tab pos="10045700" algn="l"/>
                <a:tab pos="10136188" algn="l"/>
              </a:tabLst>
            </a:pPr>
            <a:r>
              <a:rPr lang="en-US" sz="2000" b="1" dirty="0">
                <a:effectLst/>
                <a:latin typeface="Bell MT" panose="02020503060305020303" pitchFamily="18" charset="0"/>
                <a:ea typeface="Calibri" panose="020F0502020204030204" pitchFamily="34" charset="0"/>
                <a:cs typeface="Arial" panose="020B0604020202020204" pitchFamily="34" charset="0"/>
              </a:rPr>
              <a:t>The Tunisian economy has been characterized by a high and chronic inflation rate since the 2011 revolution. The balance sheet expansion fueled money supply growth and ultimately inflation, which peaked in June 2018 at 7.7%. </a:t>
            </a:r>
            <a:endParaRPr lang="fr-FR" sz="2000" b="1" dirty="0">
              <a:effectLst/>
              <a:latin typeface="Bell MT" panose="02020503060305020303" pitchFamily="18" charset="0"/>
              <a:ea typeface="Calibri" panose="020F0502020204030204" pitchFamily="34" charset="0"/>
              <a:cs typeface="Arial" panose="020B0604020202020204" pitchFamily="34" charset="0"/>
            </a:endParaRPr>
          </a:p>
          <a:p>
            <a:pPr indent="449580" algn="just">
              <a:lnSpc>
                <a:spcPct val="150000"/>
              </a:lnSpc>
              <a:spcAft>
                <a:spcPts val="1000"/>
              </a:spcAft>
            </a:pP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p>
            <a:pPr indent="449580" algn="just">
              <a:lnSpc>
                <a:spcPct val="150000"/>
              </a:lnSpc>
              <a:spcAft>
                <a:spcPts val="1000"/>
              </a:spcAft>
            </a:pPr>
            <a:endParaRPr lang="en-US" sz="1800" dirty="0">
              <a:latin typeface="Times New Roman" panose="02020603050405020304" pitchFamily="18" charset="0"/>
              <a:ea typeface="Calibri" panose="020F0502020204030204" pitchFamily="34" charset="0"/>
              <a:cs typeface="Arial" panose="020B0604020202020204" pitchFamily="34" charset="0"/>
            </a:endParaRPr>
          </a:p>
          <a:p>
            <a:pPr indent="0" algn="just">
              <a:lnSpc>
                <a:spcPct val="150000"/>
              </a:lnSpc>
              <a:spcAft>
                <a:spcPts val="1000"/>
              </a:spcAft>
              <a:buNone/>
              <a:tabLst>
                <a:tab pos="10045700" algn="l"/>
                <a:tab pos="10136188" algn="l"/>
              </a:tabLst>
            </a:pPr>
            <a:r>
              <a:rPr lang="en-US" sz="2000" b="1" dirty="0">
                <a:latin typeface="Bell MT" panose="02020503060305020303" pitchFamily="18" charset="0"/>
                <a:cs typeface="Arial" panose="020B0604020202020204" pitchFamily="34" charset="0"/>
              </a:rPr>
              <a:t>To contain these inflationary pressures, a restrictive monetary policy was conducted by the central bank, which gradually increased its policy rate from 5% at the beginning of 2018 to 7,75% in February 2019. These two policies have managed to slow down demand and supply of credit and forced the inflation rate to fall in a downward trend to reach 4.71% in the month of March 2021</a:t>
            </a:r>
          </a:p>
          <a:p>
            <a:pPr indent="449580" algn="just">
              <a:lnSpc>
                <a:spcPct val="150000"/>
              </a:lnSpc>
              <a:spcAft>
                <a:spcPts val="1000"/>
              </a:spcAft>
            </a:pP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indent="449580" algn="just">
              <a:lnSpc>
                <a:spcPct val="150000"/>
              </a:lnSpc>
              <a:spcAft>
                <a:spcPts val="1000"/>
              </a:spcAft>
            </a:pP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indent="449580" algn="just">
              <a:lnSpc>
                <a:spcPct val="150000"/>
              </a:lnSpc>
              <a:spcAft>
                <a:spcPts val="1000"/>
              </a:spcAft>
            </a:pP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p>
            <a:pPr indent="449580" algn="just">
              <a:lnSpc>
                <a:spcPct val="150000"/>
              </a:lnSpc>
              <a:spcAft>
                <a:spcPts val="1000"/>
              </a:spcAft>
            </a:pP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marL="144145">
              <a:lnSpc>
                <a:spcPct val="100000"/>
              </a:lnSpc>
              <a:spcBef>
                <a:spcPts val="944"/>
              </a:spcBef>
            </a:pPr>
            <a:endParaRPr lang="fr-FR" sz="2100" spc="-5" dirty="0"/>
          </a:p>
          <a:p>
            <a:pPr marL="144145">
              <a:lnSpc>
                <a:spcPct val="100000"/>
              </a:lnSpc>
              <a:spcBef>
                <a:spcPts val="944"/>
              </a:spcBef>
            </a:pPr>
            <a:endParaRPr lang="fr-FR" sz="2100" spc="-5" dirty="0"/>
          </a:p>
          <a:p>
            <a:pPr marL="144145">
              <a:lnSpc>
                <a:spcPct val="100000"/>
              </a:lnSpc>
              <a:spcBef>
                <a:spcPts val="944"/>
              </a:spcBef>
            </a:pPr>
            <a:endParaRPr lang="fr-FR" sz="2100" spc="-5" dirty="0"/>
          </a:p>
          <a:p>
            <a:pPr marL="144145">
              <a:lnSpc>
                <a:spcPct val="100000"/>
              </a:lnSpc>
              <a:spcBef>
                <a:spcPts val="944"/>
              </a:spcBef>
            </a:pPr>
            <a:endParaRPr lang="fr-FR" sz="2100" spc="-5" dirty="0"/>
          </a:p>
        </p:txBody>
      </p:sp>
      <p:sp>
        <p:nvSpPr>
          <p:cNvPr id="6" name="Ellipse 5">
            <a:extLst>
              <a:ext uri="{FF2B5EF4-FFF2-40B4-BE49-F238E27FC236}">
                <a16:creationId xmlns:a16="http://schemas.microsoft.com/office/drawing/2014/main" id="{3A7E7C48-DCFF-45EA-92FE-F896743490CA}"/>
              </a:ext>
            </a:extLst>
          </p:cNvPr>
          <p:cNvSpPr/>
          <p:nvPr/>
        </p:nvSpPr>
        <p:spPr>
          <a:xfrm>
            <a:off x="-143883" y="1403208"/>
            <a:ext cx="10981165" cy="2968842"/>
          </a:xfrm>
          <a:prstGeom prst="ellipse">
            <a:avLst/>
          </a:prstGeom>
          <a:noFill/>
          <a:ln>
            <a:solidFill>
              <a:schemeClr val="accent1">
                <a:lumMod val="7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fr-FR"/>
          </a:p>
        </p:txBody>
      </p:sp>
      <p:sp>
        <p:nvSpPr>
          <p:cNvPr id="7" name="Flèche : bas 6">
            <a:extLst>
              <a:ext uri="{FF2B5EF4-FFF2-40B4-BE49-F238E27FC236}">
                <a16:creationId xmlns:a16="http://schemas.microsoft.com/office/drawing/2014/main" id="{E132B554-3563-4C79-B985-95F85CFA00B3}"/>
              </a:ext>
            </a:extLst>
          </p:cNvPr>
          <p:cNvSpPr/>
          <p:nvPr/>
        </p:nvSpPr>
        <p:spPr>
          <a:xfrm>
            <a:off x="5194300" y="4238625"/>
            <a:ext cx="533400"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a:extLst>
              <a:ext uri="{FF2B5EF4-FFF2-40B4-BE49-F238E27FC236}">
                <a16:creationId xmlns:a16="http://schemas.microsoft.com/office/drawing/2014/main" id="{904C9152-E4EE-4FB6-96B3-836C68B09D87}"/>
              </a:ext>
            </a:extLst>
          </p:cNvPr>
          <p:cNvSpPr/>
          <p:nvPr/>
        </p:nvSpPr>
        <p:spPr>
          <a:xfrm>
            <a:off x="317500" y="4772024"/>
            <a:ext cx="9906000" cy="2790825"/>
          </a:xfrm>
          <a:prstGeom prst="rect">
            <a:avLst/>
          </a:prstGeom>
          <a:no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wipe(down)">
                                      <p:cBhvr>
                                        <p:cTn id="3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1927" y="12648"/>
            <a:ext cx="10693400" cy="1164663"/>
          </a:xfrm>
          <a:solidFill>
            <a:schemeClr val="tx2">
              <a:lumMod val="40000"/>
              <a:lumOff val="60000"/>
            </a:schemeClr>
          </a:solidFill>
        </p:spPr>
        <p:txBody>
          <a:bodyPr>
            <a:normAutofit fontScale="90000"/>
          </a:bodyPr>
          <a:lstStyle/>
          <a:p>
            <a:pPr marL="12700">
              <a:spcBef>
                <a:spcPts val="110"/>
              </a:spcBef>
            </a:pPr>
            <a:r>
              <a:rPr lang="en-US" sz="4000" b="1" spc="-55" dirty="0">
                <a:solidFill>
                  <a:schemeClr val="accent2">
                    <a:lumMod val="75000"/>
                  </a:schemeClr>
                </a:solidFill>
                <a:latin typeface="Bell MT" panose="02020503060305020303" pitchFamily="18" charset="0"/>
              </a:rPr>
              <a:t>IV- 3 : empirical evidence :  The multiple  wavelet   coherency (inflation , M2  and NEER)</a:t>
            </a:r>
            <a:endParaRPr lang="en-US" sz="4200" spc="-35" dirty="0">
              <a:solidFill>
                <a:srgbClr val="3F3F3F"/>
              </a:solidFill>
            </a:endParaRPr>
          </a:p>
        </p:txBody>
      </p:sp>
      <p:sp>
        <p:nvSpPr>
          <p:cNvPr id="3" name="Espace réservé du contenu 2"/>
          <p:cNvSpPr>
            <a:spLocks noGrp="1"/>
          </p:cNvSpPr>
          <p:nvPr>
            <p:ph idx="1"/>
          </p:nvPr>
        </p:nvSpPr>
        <p:spPr/>
        <p:txBody>
          <a:bodyPr/>
          <a:lstStyle/>
          <a:p>
            <a:pPr algn="just"/>
            <a:endParaRPr lang="en-US" i="1" dirty="0">
              <a:latin typeface="Cambria Math" panose="02040503050406030204" pitchFamily="18" charset="0"/>
              <a:ea typeface="Cambria Math" panose="02040503050406030204" pitchFamily="18" charset="0"/>
            </a:endParaRPr>
          </a:p>
          <a:p>
            <a:pPr algn="just"/>
            <a:endParaRPr lang="en-US" i="1" dirty="0">
              <a:latin typeface="Cambria Math" panose="02040503050406030204" pitchFamily="18" charset="0"/>
              <a:ea typeface="Cambria Math" panose="02040503050406030204" pitchFamily="18" charset="0"/>
            </a:endParaRPr>
          </a:p>
          <a:p>
            <a:endParaRPr lang="en-US" dirty="0"/>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30</a:t>
            </a:fld>
            <a:endParaRPr lang="fr-FR">
              <a:solidFill>
                <a:srgbClr val="1F497D">
                  <a:lumMod val="75000"/>
                </a:srgbClr>
              </a:solidFill>
            </a:endParaRPr>
          </a:p>
        </p:txBody>
      </p:sp>
      <p:pic>
        <p:nvPicPr>
          <p:cNvPr id="12" name="Image 11">
            <a:extLst>
              <a:ext uri="{FF2B5EF4-FFF2-40B4-BE49-F238E27FC236}">
                <a16:creationId xmlns:a16="http://schemas.microsoft.com/office/drawing/2014/main" id="{72AC62D4-4C8C-4F6A-9C0C-788C33EFF400}"/>
              </a:ext>
            </a:extLst>
          </p:cNvPr>
          <p:cNvPicPr>
            <a:picLocks noChangeAspect="1"/>
          </p:cNvPicPr>
          <p:nvPr/>
        </p:nvPicPr>
        <p:blipFill>
          <a:blip r:embed="rId2"/>
          <a:stretch>
            <a:fillRect/>
          </a:stretch>
        </p:blipFill>
        <p:spPr>
          <a:xfrm>
            <a:off x="0" y="874157"/>
            <a:ext cx="10693400" cy="5814536"/>
          </a:xfrm>
          <a:prstGeom prst="rect">
            <a:avLst/>
          </a:prstGeom>
        </p:spPr>
      </p:pic>
    </p:spTree>
    <p:extLst>
      <p:ext uri="{BB962C8B-B14F-4D97-AF65-F5344CB8AC3E}">
        <p14:creationId xmlns:p14="http://schemas.microsoft.com/office/powerpoint/2010/main" val="25653778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1927" y="12648"/>
            <a:ext cx="10693400" cy="1164663"/>
          </a:xfrm>
          <a:solidFill>
            <a:schemeClr val="tx2">
              <a:lumMod val="40000"/>
              <a:lumOff val="60000"/>
            </a:schemeClr>
          </a:solidFill>
        </p:spPr>
        <p:txBody>
          <a:bodyPr>
            <a:normAutofit fontScale="90000"/>
          </a:bodyPr>
          <a:lstStyle/>
          <a:p>
            <a:pPr marL="12700">
              <a:spcBef>
                <a:spcPts val="110"/>
              </a:spcBef>
            </a:pPr>
            <a:r>
              <a:rPr lang="en-US" sz="4000" b="1" spc="-55" dirty="0">
                <a:solidFill>
                  <a:schemeClr val="accent2">
                    <a:lumMod val="75000"/>
                  </a:schemeClr>
                </a:solidFill>
                <a:latin typeface="Bell MT" panose="02020503060305020303" pitchFamily="18" charset="0"/>
              </a:rPr>
              <a:t>IV- 3 : empirical evidence :  The multiple  wavelet   coherency (inflation , M3  and NEER)</a:t>
            </a:r>
            <a:endParaRPr lang="en-US" sz="4200" spc="-35" dirty="0">
              <a:solidFill>
                <a:srgbClr val="3F3F3F"/>
              </a:solidFill>
            </a:endParaRPr>
          </a:p>
        </p:txBody>
      </p:sp>
      <p:sp>
        <p:nvSpPr>
          <p:cNvPr id="3" name="Espace réservé du contenu 2"/>
          <p:cNvSpPr>
            <a:spLocks noGrp="1"/>
          </p:cNvSpPr>
          <p:nvPr>
            <p:ph idx="1"/>
          </p:nvPr>
        </p:nvSpPr>
        <p:spPr/>
        <p:txBody>
          <a:bodyPr/>
          <a:lstStyle/>
          <a:p>
            <a:pPr algn="just"/>
            <a:endParaRPr lang="en-US" i="1" dirty="0">
              <a:latin typeface="Cambria Math" panose="02040503050406030204" pitchFamily="18" charset="0"/>
              <a:ea typeface="Cambria Math" panose="02040503050406030204" pitchFamily="18" charset="0"/>
            </a:endParaRPr>
          </a:p>
          <a:p>
            <a:pPr algn="just"/>
            <a:endParaRPr lang="en-US" i="1" dirty="0">
              <a:latin typeface="Cambria Math" panose="02040503050406030204" pitchFamily="18" charset="0"/>
              <a:ea typeface="Cambria Math" panose="02040503050406030204" pitchFamily="18" charset="0"/>
            </a:endParaRPr>
          </a:p>
          <a:p>
            <a:endParaRPr lang="en-US" dirty="0"/>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31</a:t>
            </a:fld>
            <a:endParaRPr lang="fr-FR">
              <a:solidFill>
                <a:srgbClr val="1F497D">
                  <a:lumMod val="75000"/>
                </a:srgbClr>
              </a:solidFill>
            </a:endParaRPr>
          </a:p>
        </p:txBody>
      </p:sp>
      <p:pic>
        <p:nvPicPr>
          <p:cNvPr id="10" name="Image 9">
            <a:extLst>
              <a:ext uri="{FF2B5EF4-FFF2-40B4-BE49-F238E27FC236}">
                <a16:creationId xmlns:a16="http://schemas.microsoft.com/office/drawing/2014/main" id="{2C9AD2BD-A5A6-4D5E-B731-DB4572AF90C2}"/>
              </a:ext>
            </a:extLst>
          </p:cNvPr>
          <p:cNvPicPr>
            <a:picLocks noChangeAspect="1"/>
          </p:cNvPicPr>
          <p:nvPr/>
        </p:nvPicPr>
        <p:blipFill>
          <a:blip r:embed="rId2"/>
          <a:stretch>
            <a:fillRect/>
          </a:stretch>
        </p:blipFill>
        <p:spPr>
          <a:xfrm>
            <a:off x="0" y="874157"/>
            <a:ext cx="10693400" cy="5814536"/>
          </a:xfrm>
          <a:prstGeom prst="rect">
            <a:avLst/>
          </a:prstGeom>
        </p:spPr>
      </p:pic>
    </p:spTree>
    <p:extLst>
      <p:ext uri="{BB962C8B-B14F-4D97-AF65-F5344CB8AC3E}">
        <p14:creationId xmlns:p14="http://schemas.microsoft.com/office/powerpoint/2010/main" val="39324322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92666B-DCA6-4CD5-B2C6-6CE9D13A28DF}"/>
              </a:ext>
            </a:extLst>
          </p:cNvPr>
          <p:cNvSpPr>
            <a:spLocks noGrp="1"/>
          </p:cNvSpPr>
          <p:nvPr>
            <p:ph type="title"/>
          </p:nvPr>
        </p:nvSpPr>
        <p:spPr>
          <a:solidFill>
            <a:schemeClr val="tx2">
              <a:lumMod val="40000"/>
              <a:lumOff val="60000"/>
            </a:schemeClr>
          </a:solidFill>
        </p:spPr>
        <p:txBody>
          <a:bodyPr>
            <a:normAutofit/>
          </a:bodyPr>
          <a:lstStyle/>
          <a:p>
            <a:r>
              <a:rPr lang="fr-FR" sz="4000" b="1" dirty="0">
                <a:solidFill>
                  <a:schemeClr val="accent2">
                    <a:lumMod val="75000"/>
                  </a:schemeClr>
                </a:solidFill>
                <a:latin typeface="Bell MT" panose="02020503060305020303" pitchFamily="18" charset="0"/>
              </a:rPr>
              <a:t> </a:t>
            </a:r>
            <a:r>
              <a:rPr lang="en-US" sz="4000" b="1" spc="-55" dirty="0">
                <a:solidFill>
                  <a:schemeClr val="accent2">
                    <a:lumMod val="75000"/>
                  </a:schemeClr>
                </a:solidFill>
                <a:latin typeface="Bell MT" panose="02020503060305020303" pitchFamily="18" charset="0"/>
              </a:rPr>
              <a:t>IV- 4 :</a:t>
            </a:r>
            <a:r>
              <a:rPr lang="fr-FR" sz="4000" b="1" dirty="0">
                <a:solidFill>
                  <a:schemeClr val="accent2">
                    <a:lumMod val="75000"/>
                  </a:schemeClr>
                </a:solidFill>
                <a:latin typeface="Bell MT" panose="02020503060305020303" pitchFamily="18" charset="0"/>
              </a:rPr>
              <a:t> </a:t>
            </a:r>
            <a:r>
              <a:rPr lang="fr-FR" sz="4000" b="1" dirty="0" err="1">
                <a:solidFill>
                  <a:schemeClr val="accent2">
                    <a:lumMod val="75000"/>
                  </a:schemeClr>
                </a:solidFill>
                <a:latin typeface="Bell MT" panose="02020503060305020303" pitchFamily="18" charset="0"/>
              </a:rPr>
              <a:t>Summary</a:t>
            </a:r>
            <a:r>
              <a:rPr lang="fr-FR" sz="4000" b="1" dirty="0">
                <a:solidFill>
                  <a:schemeClr val="accent2">
                    <a:lumMod val="75000"/>
                  </a:schemeClr>
                </a:solidFill>
                <a:latin typeface="Bell MT" panose="02020503060305020303" pitchFamily="18" charset="0"/>
              </a:rPr>
              <a:t> </a:t>
            </a:r>
            <a:r>
              <a:rPr lang="fr-FR" sz="4000" b="1" dirty="0" err="1">
                <a:solidFill>
                  <a:schemeClr val="accent2">
                    <a:lumMod val="75000"/>
                  </a:schemeClr>
                </a:solidFill>
                <a:latin typeface="Bell MT" panose="02020503060305020303" pitchFamily="18" charset="0"/>
              </a:rPr>
              <a:t>result</a:t>
            </a:r>
            <a:r>
              <a:rPr lang="fr-FR" sz="4000" b="1" dirty="0">
                <a:solidFill>
                  <a:schemeClr val="accent2">
                    <a:lumMod val="75000"/>
                  </a:schemeClr>
                </a:solidFill>
                <a:latin typeface="Bell MT" panose="02020503060305020303" pitchFamily="18" charset="0"/>
              </a:rPr>
              <a:t> of </a:t>
            </a:r>
            <a:r>
              <a:rPr lang="fr-FR" sz="4000" b="1" dirty="0" err="1">
                <a:solidFill>
                  <a:schemeClr val="accent2">
                    <a:lumMod val="75000"/>
                  </a:schemeClr>
                </a:solidFill>
                <a:latin typeface="Bell MT" panose="02020503060305020303" pitchFamily="18" charset="0"/>
              </a:rPr>
              <a:t>Wavelet</a:t>
            </a:r>
            <a:r>
              <a:rPr lang="fr-FR" sz="4000" b="1" dirty="0">
                <a:solidFill>
                  <a:schemeClr val="accent2">
                    <a:lumMod val="75000"/>
                  </a:schemeClr>
                </a:solidFill>
                <a:latin typeface="Bell MT" panose="02020503060305020303" pitchFamily="18" charset="0"/>
              </a:rPr>
              <a:t> </a:t>
            </a:r>
            <a:r>
              <a:rPr lang="fr-FR" sz="4000" b="1" dirty="0" err="1">
                <a:solidFill>
                  <a:schemeClr val="accent2">
                    <a:lumMod val="75000"/>
                  </a:schemeClr>
                </a:solidFill>
                <a:latin typeface="Bell MT" panose="02020503060305020303" pitchFamily="18" charset="0"/>
              </a:rPr>
              <a:t>Analysis</a:t>
            </a:r>
            <a:endParaRPr lang="fr-FR" sz="4000" b="1" dirty="0">
              <a:solidFill>
                <a:schemeClr val="accent2">
                  <a:lumMod val="75000"/>
                </a:schemeClr>
              </a:solidFill>
              <a:latin typeface="Bell MT" panose="02020503060305020303" pitchFamily="18" charset="0"/>
            </a:endParaRPr>
          </a:p>
        </p:txBody>
      </p:sp>
      <p:graphicFrame>
        <p:nvGraphicFramePr>
          <p:cNvPr id="5" name="Tableau 5">
            <a:extLst>
              <a:ext uri="{FF2B5EF4-FFF2-40B4-BE49-F238E27FC236}">
                <a16:creationId xmlns:a16="http://schemas.microsoft.com/office/drawing/2014/main" id="{8CFE1242-3E88-4BF8-A777-3F440D38F116}"/>
              </a:ext>
            </a:extLst>
          </p:cNvPr>
          <p:cNvGraphicFramePr>
            <a:graphicFrameLocks noGrp="1"/>
          </p:cNvGraphicFramePr>
          <p:nvPr>
            <p:ph idx="1"/>
            <p:extLst>
              <p:ext uri="{D42A27DB-BD31-4B8C-83A1-F6EECF244321}">
                <p14:modId xmlns:p14="http://schemas.microsoft.com/office/powerpoint/2010/main" val="996053930"/>
              </p:ext>
            </p:extLst>
          </p:nvPr>
        </p:nvGraphicFramePr>
        <p:xfrm>
          <a:off x="1765300" y="1270000"/>
          <a:ext cx="8382001" cy="6112002"/>
        </p:xfrm>
        <a:graphic>
          <a:graphicData uri="http://schemas.openxmlformats.org/drawingml/2006/table">
            <a:tbl>
              <a:tblPr firstRow="1" bandRow="1">
                <a:tableStyleId>{5C22544A-7EE6-4342-B048-85BDC9FD1C3A}</a:tableStyleId>
              </a:tblPr>
              <a:tblGrid>
                <a:gridCol w="1676400">
                  <a:extLst>
                    <a:ext uri="{9D8B030D-6E8A-4147-A177-3AD203B41FA5}">
                      <a16:colId xmlns:a16="http://schemas.microsoft.com/office/drawing/2014/main" val="1397969045"/>
                    </a:ext>
                  </a:extLst>
                </a:gridCol>
                <a:gridCol w="1676400">
                  <a:extLst>
                    <a:ext uri="{9D8B030D-6E8A-4147-A177-3AD203B41FA5}">
                      <a16:colId xmlns:a16="http://schemas.microsoft.com/office/drawing/2014/main" val="1689017884"/>
                    </a:ext>
                  </a:extLst>
                </a:gridCol>
                <a:gridCol w="1676400">
                  <a:extLst>
                    <a:ext uri="{9D8B030D-6E8A-4147-A177-3AD203B41FA5}">
                      <a16:colId xmlns:a16="http://schemas.microsoft.com/office/drawing/2014/main" val="1709552688"/>
                    </a:ext>
                  </a:extLst>
                </a:gridCol>
                <a:gridCol w="1676400">
                  <a:extLst>
                    <a:ext uri="{9D8B030D-6E8A-4147-A177-3AD203B41FA5}">
                      <a16:colId xmlns:a16="http://schemas.microsoft.com/office/drawing/2014/main" val="996234068"/>
                    </a:ext>
                  </a:extLst>
                </a:gridCol>
                <a:gridCol w="1676401">
                  <a:extLst>
                    <a:ext uri="{9D8B030D-6E8A-4147-A177-3AD203B41FA5}">
                      <a16:colId xmlns:a16="http://schemas.microsoft.com/office/drawing/2014/main" val="2332339210"/>
                    </a:ext>
                  </a:extLst>
                </a:gridCol>
              </a:tblGrid>
              <a:tr h="369832">
                <a:tc>
                  <a:txBody>
                    <a:bodyPr/>
                    <a:lstStyle/>
                    <a:p>
                      <a:endParaRPr lang="fr-FR" dirty="0"/>
                    </a:p>
                  </a:txBody>
                  <a:tcPr/>
                </a:tc>
                <a:tc gridSpan="2">
                  <a:txBody>
                    <a:bodyPr/>
                    <a:lstStyle/>
                    <a:p>
                      <a:r>
                        <a:rPr lang="fr-FR" dirty="0"/>
                        <a:t>1- 4 </a:t>
                      </a:r>
                      <a:r>
                        <a:rPr lang="fr-FR" dirty="0" err="1"/>
                        <a:t>years</a:t>
                      </a:r>
                      <a:r>
                        <a:rPr lang="fr-FR" dirty="0"/>
                        <a:t> </a:t>
                      </a:r>
                    </a:p>
                  </a:txBody>
                  <a:tcPr/>
                </a:tc>
                <a:tc hMerge="1">
                  <a:txBody>
                    <a:bodyPr/>
                    <a:lstStyle/>
                    <a:p>
                      <a:endParaRPr lang="fr-FR" dirty="0"/>
                    </a:p>
                  </a:txBody>
                  <a:tcPr/>
                </a:tc>
                <a:tc gridSpan="2">
                  <a:txBody>
                    <a:bodyPr/>
                    <a:lstStyle/>
                    <a:p>
                      <a:r>
                        <a:rPr lang="fr-FR" dirty="0"/>
                        <a:t>4-8 </a:t>
                      </a:r>
                      <a:r>
                        <a:rPr lang="fr-FR" dirty="0" err="1"/>
                        <a:t>years</a:t>
                      </a:r>
                      <a:r>
                        <a:rPr lang="fr-FR" dirty="0"/>
                        <a:t> </a:t>
                      </a:r>
                    </a:p>
                  </a:txBody>
                  <a:tcPr/>
                </a:tc>
                <a:tc hMerge="1">
                  <a:txBody>
                    <a:bodyPr/>
                    <a:lstStyle/>
                    <a:p>
                      <a:endParaRPr lang="fr-FR" dirty="0"/>
                    </a:p>
                  </a:txBody>
                  <a:tcPr/>
                </a:tc>
                <a:extLst>
                  <a:ext uri="{0D108BD9-81ED-4DB2-BD59-A6C34878D82A}">
                    <a16:rowId xmlns:a16="http://schemas.microsoft.com/office/drawing/2014/main" val="288600630"/>
                  </a:ext>
                </a:extLst>
              </a:tr>
              <a:tr h="519543">
                <a:tc>
                  <a:txBody>
                    <a:bodyPr/>
                    <a:lstStyle/>
                    <a:p>
                      <a:endParaRPr lang="fr-FR" dirty="0"/>
                    </a:p>
                  </a:txBody>
                  <a:tcPr/>
                </a:tc>
                <a:tc>
                  <a:txBody>
                    <a:bodyPr/>
                    <a:lstStyle/>
                    <a:p>
                      <a:pPr marL="0" algn="l" defTabSz="1069299" rtl="0" eaLnBrk="1" latinLnBrk="0" hangingPunct="1"/>
                      <a:r>
                        <a:rPr lang="fr-FR" sz="1600" kern="1200" dirty="0" err="1">
                          <a:solidFill>
                            <a:schemeClr val="dk1"/>
                          </a:solidFill>
                          <a:latin typeface="Bell MT" panose="02020503060305020303" pitchFamily="18" charset="0"/>
                          <a:ea typeface="+mn-ea"/>
                          <a:cs typeface="+mn-cs"/>
                        </a:rPr>
                        <a:t>Significant</a:t>
                      </a:r>
                      <a:r>
                        <a:rPr lang="fr-FR" sz="1600" kern="1200" dirty="0">
                          <a:solidFill>
                            <a:schemeClr val="dk1"/>
                          </a:solidFill>
                          <a:latin typeface="Bell MT" panose="02020503060305020303" pitchFamily="18" charset="0"/>
                          <a:ea typeface="+mn-ea"/>
                          <a:cs typeface="+mn-cs"/>
                        </a:rPr>
                        <a:t> </a:t>
                      </a:r>
                      <a:r>
                        <a:rPr lang="fr-FR" sz="1600" kern="1200" dirty="0" err="1">
                          <a:solidFill>
                            <a:schemeClr val="dk1"/>
                          </a:solidFill>
                          <a:latin typeface="Bell MT" panose="02020503060305020303" pitchFamily="18" charset="0"/>
                          <a:ea typeface="+mn-ea"/>
                          <a:cs typeface="+mn-cs"/>
                        </a:rPr>
                        <a:t>coherency</a:t>
                      </a:r>
                      <a:r>
                        <a:rPr lang="fr-FR" sz="1600" kern="1200" dirty="0">
                          <a:solidFill>
                            <a:schemeClr val="dk1"/>
                          </a:solidFill>
                          <a:latin typeface="Bell MT" panose="02020503060305020303" pitchFamily="18" charset="0"/>
                          <a:ea typeface="+mn-ea"/>
                          <a:cs typeface="+mn-cs"/>
                        </a:rPr>
                        <a:t> Time </a:t>
                      </a:r>
                    </a:p>
                  </a:txBody>
                  <a:tcPr>
                    <a:solidFill>
                      <a:schemeClr val="tx2">
                        <a:lumMod val="40000"/>
                        <a:lumOff val="60000"/>
                      </a:schemeClr>
                    </a:solidFill>
                  </a:tcPr>
                </a:tc>
                <a:tc>
                  <a:txBody>
                    <a:bodyPr/>
                    <a:lstStyle/>
                    <a:p>
                      <a:pPr marL="0" algn="l" defTabSz="1069299" rtl="0" eaLnBrk="1" latinLnBrk="0" hangingPunct="1"/>
                      <a:r>
                        <a:rPr lang="fr-FR" sz="1600" kern="1200" dirty="0">
                          <a:solidFill>
                            <a:schemeClr val="dk1"/>
                          </a:solidFill>
                          <a:latin typeface="Bell MT" panose="02020503060305020303" pitchFamily="18" charset="0"/>
                          <a:ea typeface="+mn-ea"/>
                          <a:cs typeface="+mn-cs"/>
                        </a:rPr>
                        <a:t>impact</a:t>
                      </a:r>
                    </a:p>
                  </a:txBody>
                  <a:tcPr>
                    <a:solidFill>
                      <a:schemeClr val="tx2">
                        <a:lumMod val="40000"/>
                        <a:lumOff val="60000"/>
                      </a:schemeClr>
                    </a:solidFill>
                  </a:tcPr>
                </a:tc>
                <a:tc>
                  <a:txBody>
                    <a:bodyPr/>
                    <a:lstStyle/>
                    <a:p>
                      <a:pPr marL="0" algn="l" defTabSz="1069299" rtl="0" eaLnBrk="1" latinLnBrk="0" hangingPunct="1"/>
                      <a:r>
                        <a:rPr lang="fr-FR" sz="1600" kern="1200" dirty="0" err="1">
                          <a:solidFill>
                            <a:schemeClr val="dk1"/>
                          </a:solidFill>
                          <a:latin typeface="Bell MT" panose="02020503060305020303" pitchFamily="18" charset="0"/>
                          <a:ea typeface="+mn-ea"/>
                          <a:cs typeface="+mn-cs"/>
                        </a:rPr>
                        <a:t>Significant</a:t>
                      </a:r>
                      <a:r>
                        <a:rPr lang="fr-FR" sz="1600" kern="1200" dirty="0">
                          <a:solidFill>
                            <a:schemeClr val="dk1"/>
                          </a:solidFill>
                          <a:latin typeface="Bell MT" panose="02020503060305020303" pitchFamily="18" charset="0"/>
                          <a:ea typeface="+mn-ea"/>
                          <a:cs typeface="+mn-cs"/>
                        </a:rPr>
                        <a:t> </a:t>
                      </a:r>
                      <a:r>
                        <a:rPr lang="fr-FR" sz="1600" kern="1200" dirty="0" err="1">
                          <a:solidFill>
                            <a:schemeClr val="dk1"/>
                          </a:solidFill>
                          <a:latin typeface="Bell MT" panose="02020503060305020303" pitchFamily="18" charset="0"/>
                          <a:ea typeface="+mn-ea"/>
                          <a:cs typeface="+mn-cs"/>
                        </a:rPr>
                        <a:t>coherency</a:t>
                      </a:r>
                      <a:r>
                        <a:rPr lang="fr-FR" sz="1600" kern="1200" dirty="0">
                          <a:solidFill>
                            <a:schemeClr val="dk1"/>
                          </a:solidFill>
                          <a:latin typeface="Bell MT" panose="02020503060305020303" pitchFamily="18" charset="0"/>
                          <a:ea typeface="+mn-ea"/>
                          <a:cs typeface="+mn-cs"/>
                        </a:rPr>
                        <a:t> Time </a:t>
                      </a:r>
                    </a:p>
                  </a:txBody>
                  <a:tcPr>
                    <a:solidFill>
                      <a:schemeClr val="tx2">
                        <a:lumMod val="40000"/>
                        <a:lumOff val="60000"/>
                      </a:schemeClr>
                    </a:solidFill>
                  </a:tcPr>
                </a:tc>
                <a:tc>
                  <a:txBody>
                    <a:bodyPr/>
                    <a:lstStyle/>
                    <a:p>
                      <a:pPr marL="0" algn="l" defTabSz="1069299" rtl="0" eaLnBrk="1" latinLnBrk="0" hangingPunct="1"/>
                      <a:r>
                        <a:rPr lang="fr-FR" sz="1600" kern="1200" dirty="0">
                          <a:solidFill>
                            <a:schemeClr val="dk1"/>
                          </a:solidFill>
                          <a:latin typeface="Bell MT" panose="02020503060305020303" pitchFamily="18" charset="0"/>
                          <a:ea typeface="+mn-ea"/>
                          <a:cs typeface="+mn-cs"/>
                        </a:rPr>
                        <a:t>impact</a:t>
                      </a:r>
                    </a:p>
                  </a:txBody>
                  <a:tcPr>
                    <a:solidFill>
                      <a:schemeClr val="tx2">
                        <a:lumMod val="40000"/>
                        <a:lumOff val="60000"/>
                      </a:schemeClr>
                    </a:solidFill>
                  </a:tcPr>
                </a:tc>
                <a:extLst>
                  <a:ext uri="{0D108BD9-81ED-4DB2-BD59-A6C34878D82A}">
                    <a16:rowId xmlns:a16="http://schemas.microsoft.com/office/drawing/2014/main" val="1144703590"/>
                  </a:ext>
                </a:extLst>
              </a:tr>
              <a:tr h="820330">
                <a:tc rowSpan="3">
                  <a:txBody>
                    <a:bodyPr/>
                    <a:lstStyle/>
                    <a:p>
                      <a:pPr marL="0" algn="l" defTabSz="1069299" rtl="0" eaLnBrk="1" latinLnBrk="0" hangingPunct="1"/>
                      <a:r>
                        <a:rPr lang="fr-FR" sz="2000" kern="1200" dirty="0">
                          <a:solidFill>
                            <a:schemeClr val="dk1"/>
                          </a:solidFill>
                          <a:latin typeface="+mn-lt"/>
                          <a:ea typeface="+mn-ea"/>
                          <a:cs typeface="+mn-cs"/>
                        </a:rPr>
                        <a:t>Inflation and CNC </a:t>
                      </a:r>
                    </a:p>
                  </a:txBody>
                  <a:tcPr/>
                </a:tc>
                <a:tc>
                  <a:txBody>
                    <a:bodyPr/>
                    <a:lstStyle/>
                    <a:p>
                      <a:r>
                        <a:rPr lang="fr-FR" sz="1200" dirty="0"/>
                        <a:t>2005-2007</a:t>
                      </a:r>
                    </a:p>
                  </a:txBody>
                  <a:tcPr/>
                </a:tc>
                <a:tc>
                  <a:txBody>
                    <a:bodyPr/>
                    <a:lstStyle/>
                    <a:p>
                      <a:r>
                        <a:rPr lang="en-US" sz="1800" kern="1200" dirty="0">
                          <a:solidFill>
                            <a:schemeClr val="dk1"/>
                          </a:solidFill>
                          <a:effectLst/>
                          <a:latin typeface="+mn-lt"/>
                          <a:ea typeface="+mn-ea"/>
                          <a:cs typeface="+mn-cs"/>
                        </a:rPr>
                        <a:t>inflation and CNC move together</a:t>
                      </a:r>
                      <a:endParaRPr lang="fr-FR" sz="1800" dirty="0"/>
                    </a:p>
                  </a:txBody>
                  <a:tcPr/>
                </a:tc>
                <a:tc>
                  <a:txBody>
                    <a:bodyPr/>
                    <a:lstStyle/>
                    <a:p>
                      <a:r>
                        <a:rPr lang="fr-FR" sz="1800" dirty="0"/>
                        <a:t>2002-2009</a:t>
                      </a:r>
                    </a:p>
                  </a:txBody>
                  <a:tcPr/>
                </a:tc>
                <a:tc>
                  <a:txBody>
                    <a:bodyPr/>
                    <a:lstStyle/>
                    <a:p>
                      <a:r>
                        <a:rPr lang="fr-FR" sz="1800" dirty="0"/>
                        <a:t>Out of phase </a:t>
                      </a:r>
                    </a:p>
                    <a:p>
                      <a:r>
                        <a:rPr lang="fr-FR" sz="1800" dirty="0"/>
                        <a:t>(CNC  </a:t>
                      </a:r>
                      <a:r>
                        <a:rPr lang="fr-FR" sz="1800" dirty="0" err="1"/>
                        <a:t>leading</a:t>
                      </a:r>
                      <a:r>
                        <a:rPr lang="fr-FR" sz="1800" dirty="0"/>
                        <a:t> inflation )</a:t>
                      </a:r>
                    </a:p>
                  </a:txBody>
                  <a:tcPr/>
                </a:tc>
                <a:extLst>
                  <a:ext uri="{0D108BD9-81ED-4DB2-BD59-A6C34878D82A}">
                    <a16:rowId xmlns:a16="http://schemas.microsoft.com/office/drawing/2014/main" val="3092790765"/>
                  </a:ext>
                </a:extLst>
              </a:tr>
              <a:tr h="820330">
                <a:tc vMerge="1">
                  <a:txBody>
                    <a:bodyPr/>
                    <a:lstStyle/>
                    <a:p>
                      <a:endParaRPr lang="fr-FR" dirty="0"/>
                    </a:p>
                  </a:txBody>
                  <a:tcPr/>
                </a:tc>
                <a:tc>
                  <a:txBody>
                    <a:bodyPr/>
                    <a:lstStyle/>
                    <a:p>
                      <a:r>
                        <a:rPr lang="fr-FR" sz="1200" dirty="0"/>
                        <a:t>2011-2013</a:t>
                      </a:r>
                    </a:p>
                  </a:txBody>
                  <a:tcPr/>
                </a:tc>
                <a:tc>
                  <a:txBody>
                    <a:bodyPr/>
                    <a:lstStyle/>
                    <a:p>
                      <a:r>
                        <a:rPr lang="fr-FR" sz="1800" dirty="0"/>
                        <a:t>Out of phase  </a:t>
                      </a:r>
                    </a:p>
                    <a:p>
                      <a:r>
                        <a:rPr lang="fr-FR" sz="1800" dirty="0"/>
                        <a:t>Inflation Leading CNC</a:t>
                      </a:r>
                    </a:p>
                  </a:txBody>
                  <a:tcPr/>
                </a:tc>
                <a:tc>
                  <a:txBody>
                    <a:bodyPr/>
                    <a:lstStyle/>
                    <a:p>
                      <a:r>
                        <a:rPr lang="fr-FR" sz="1800" dirty="0"/>
                        <a:t>2011-2013</a:t>
                      </a:r>
                    </a:p>
                  </a:txBody>
                  <a:tcPr/>
                </a:tc>
                <a:tc>
                  <a:txBody>
                    <a:bodyPr/>
                    <a:lstStyle/>
                    <a:p>
                      <a:r>
                        <a:rPr lang="fr-FR" sz="1800" dirty="0"/>
                        <a:t>Out of phase </a:t>
                      </a:r>
                    </a:p>
                    <a:p>
                      <a:r>
                        <a:rPr lang="fr-FR" sz="1800" dirty="0"/>
                        <a:t>(CNC  Leading inflation </a:t>
                      </a:r>
                    </a:p>
                  </a:txBody>
                  <a:tcPr/>
                </a:tc>
                <a:extLst>
                  <a:ext uri="{0D108BD9-81ED-4DB2-BD59-A6C34878D82A}">
                    <a16:rowId xmlns:a16="http://schemas.microsoft.com/office/drawing/2014/main" val="3478617347"/>
                  </a:ext>
                </a:extLst>
              </a:tr>
              <a:tr h="820330">
                <a:tc vMerge="1">
                  <a:txBody>
                    <a:bodyPr/>
                    <a:lstStyle/>
                    <a:p>
                      <a:endParaRPr lang="fr-FR" dirty="0"/>
                    </a:p>
                  </a:txBody>
                  <a:tcPr/>
                </a:tc>
                <a:tc>
                  <a:txBody>
                    <a:bodyPr/>
                    <a:lstStyle/>
                    <a:p>
                      <a:r>
                        <a:rPr lang="fr-FR" sz="1200" dirty="0"/>
                        <a:t>2018-2019</a:t>
                      </a:r>
                    </a:p>
                  </a:txBody>
                  <a:tcPr/>
                </a:tc>
                <a:tc>
                  <a:txBody>
                    <a:bodyPr/>
                    <a:lstStyle/>
                    <a:p>
                      <a:r>
                        <a:rPr lang="fr-FR" sz="1800" dirty="0"/>
                        <a:t>In phase</a:t>
                      </a:r>
                    </a:p>
                    <a:p>
                      <a:r>
                        <a:rPr lang="fr-FR" sz="1800" dirty="0"/>
                        <a:t>Inflation Leading  CNC </a:t>
                      </a:r>
                    </a:p>
                  </a:txBody>
                  <a:tcPr/>
                </a:tc>
                <a:tc>
                  <a:txBody>
                    <a:bodyPr/>
                    <a:lstStyle/>
                    <a:p>
                      <a:endParaRPr lang="fr-FR" sz="1800"/>
                    </a:p>
                  </a:txBody>
                  <a:tcPr/>
                </a:tc>
                <a:tc>
                  <a:txBody>
                    <a:bodyPr/>
                    <a:lstStyle/>
                    <a:p>
                      <a:endParaRPr lang="fr-FR" sz="1800"/>
                    </a:p>
                  </a:txBody>
                  <a:tcPr/>
                </a:tc>
                <a:extLst>
                  <a:ext uri="{0D108BD9-81ED-4DB2-BD59-A6C34878D82A}">
                    <a16:rowId xmlns:a16="http://schemas.microsoft.com/office/drawing/2014/main" val="3466725921"/>
                  </a:ext>
                </a:extLst>
              </a:tr>
              <a:tr h="1066429">
                <a:tc rowSpan="2">
                  <a:txBody>
                    <a:bodyPr/>
                    <a:lstStyle/>
                    <a:p>
                      <a:r>
                        <a:rPr lang="fr-FR" sz="1800" dirty="0"/>
                        <a:t>Inflation and M0</a:t>
                      </a:r>
                    </a:p>
                  </a:txBody>
                  <a:tcPr/>
                </a:tc>
                <a:tc>
                  <a:txBody>
                    <a:bodyPr/>
                    <a:lstStyle/>
                    <a:p>
                      <a:r>
                        <a:rPr lang="fr-FR" sz="1800" dirty="0"/>
                        <a:t>2011-2014</a:t>
                      </a:r>
                    </a:p>
                  </a:txBody>
                  <a:tcPr/>
                </a:tc>
                <a:tc>
                  <a:txBody>
                    <a:bodyPr/>
                    <a:lstStyle/>
                    <a:p>
                      <a:r>
                        <a:rPr lang="fr-FR" sz="1800" dirty="0"/>
                        <a:t>Out of phase  </a:t>
                      </a:r>
                    </a:p>
                    <a:p>
                      <a:r>
                        <a:rPr lang="fr-FR" sz="1800" dirty="0"/>
                        <a:t>Inflation Leading M0</a:t>
                      </a:r>
                    </a:p>
                    <a:p>
                      <a:endParaRPr lang="fr-FR" sz="1800" dirty="0"/>
                    </a:p>
                  </a:txBody>
                  <a:tcPr/>
                </a:tc>
                <a:tc>
                  <a:txBody>
                    <a:bodyPr/>
                    <a:lstStyle/>
                    <a:p>
                      <a:r>
                        <a:rPr lang="fr-FR" sz="1800" dirty="0"/>
                        <a:t>2004-2015</a:t>
                      </a:r>
                    </a:p>
                  </a:txBody>
                  <a:tcPr/>
                </a:tc>
                <a:tc>
                  <a:txBody>
                    <a:bodyPr/>
                    <a:lstStyle/>
                    <a:p>
                      <a:r>
                        <a:rPr lang="fr-FR" sz="1800" dirty="0"/>
                        <a:t>Out of phase  </a:t>
                      </a:r>
                    </a:p>
                    <a:p>
                      <a:r>
                        <a:rPr lang="fr-FR" sz="1800" dirty="0"/>
                        <a:t>M0 Leading Inflation </a:t>
                      </a:r>
                    </a:p>
                    <a:p>
                      <a:endParaRPr lang="fr-FR" sz="1800" dirty="0"/>
                    </a:p>
                  </a:txBody>
                  <a:tcPr/>
                </a:tc>
                <a:extLst>
                  <a:ext uri="{0D108BD9-81ED-4DB2-BD59-A6C34878D82A}">
                    <a16:rowId xmlns:a16="http://schemas.microsoft.com/office/drawing/2014/main" val="1426362901"/>
                  </a:ext>
                </a:extLst>
              </a:tr>
              <a:tr h="1066429">
                <a:tc vMerge="1">
                  <a:txBody>
                    <a:bodyPr/>
                    <a:lstStyle/>
                    <a:p>
                      <a:endParaRPr lang="fr-FR"/>
                    </a:p>
                  </a:txBody>
                  <a:tcPr/>
                </a:tc>
                <a:tc>
                  <a:txBody>
                    <a:bodyPr/>
                    <a:lstStyle/>
                    <a:p>
                      <a:r>
                        <a:rPr lang="fr-FR" sz="1800" dirty="0"/>
                        <a:t>2018-2019</a:t>
                      </a:r>
                    </a:p>
                  </a:txBody>
                  <a:tcPr/>
                </a:tc>
                <a:tc>
                  <a:txBody>
                    <a:bodyPr/>
                    <a:lstStyle/>
                    <a:p>
                      <a:r>
                        <a:rPr lang="fr-FR" sz="1800" dirty="0"/>
                        <a:t>In phase</a:t>
                      </a:r>
                    </a:p>
                    <a:p>
                      <a:r>
                        <a:rPr lang="fr-FR" sz="1800" dirty="0"/>
                        <a:t>Inflation Leading  M0 </a:t>
                      </a:r>
                    </a:p>
                    <a:p>
                      <a:endParaRPr lang="fr-FR" sz="1800" dirty="0"/>
                    </a:p>
                  </a:txBody>
                  <a:tcPr/>
                </a:tc>
                <a:tc>
                  <a:txBody>
                    <a:bodyPr/>
                    <a:lstStyle/>
                    <a:p>
                      <a:endParaRPr lang="fr-FR" sz="1800" dirty="0"/>
                    </a:p>
                  </a:txBody>
                  <a:tcPr/>
                </a:tc>
                <a:tc>
                  <a:txBody>
                    <a:bodyPr/>
                    <a:lstStyle/>
                    <a:p>
                      <a:endParaRPr lang="fr-FR" sz="1800" dirty="0"/>
                    </a:p>
                  </a:txBody>
                  <a:tcPr/>
                </a:tc>
                <a:extLst>
                  <a:ext uri="{0D108BD9-81ED-4DB2-BD59-A6C34878D82A}">
                    <a16:rowId xmlns:a16="http://schemas.microsoft.com/office/drawing/2014/main" val="1373120807"/>
                  </a:ext>
                </a:extLst>
              </a:tr>
            </a:tbl>
          </a:graphicData>
        </a:graphic>
      </p:graphicFrame>
      <p:sp>
        <p:nvSpPr>
          <p:cNvPr id="4" name="Espace réservé du numéro de diapositive 3">
            <a:extLst>
              <a:ext uri="{FF2B5EF4-FFF2-40B4-BE49-F238E27FC236}">
                <a16:creationId xmlns:a16="http://schemas.microsoft.com/office/drawing/2014/main" id="{78BCC228-BED4-4509-AC78-CF7B1D3AFC4D}"/>
              </a:ext>
            </a:extLst>
          </p:cNvPr>
          <p:cNvSpPr>
            <a:spLocks noGrp="1"/>
          </p:cNvSpPr>
          <p:nvPr>
            <p:ph type="sldNum" sz="quarter" idx="12"/>
          </p:nvPr>
        </p:nvSpPr>
        <p:spPr/>
        <p:txBody>
          <a:bodyPr/>
          <a:lstStyle/>
          <a:p>
            <a:fld id="{E985AF56-2B71-42BB-BA31-1D3DAB1E787A}" type="slidenum">
              <a:rPr lang="fr-FR" smtClean="0">
                <a:solidFill>
                  <a:srgbClr val="1F497D">
                    <a:lumMod val="75000"/>
                  </a:srgbClr>
                </a:solidFill>
              </a:rPr>
              <a:pPr/>
              <a:t>32</a:t>
            </a:fld>
            <a:endParaRPr lang="fr-FR">
              <a:solidFill>
                <a:srgbClr val="1F497D">
                  <a:lumMod val="75000"/>
                </a:srgbClr>
              </a:solidFill>
            </a:endParaRPr>
          </a:p>
        </p:txBody>
      </p:sp>
    </p:spTree>
    <p:extLst>
      <p:ext uri="{BB962C8B-B14F-4D97-AF65-F5344CB8AC3E}">
        <p14:creationId xmlns:p14="http://schemas.microsoft.com/office/powerpoint/2010/main" val="4818965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92666B-DCA6-4CD5-B2C6-6CE9D13A28DF}"/>
              </a:ext>
            </a:extLst>
          </p:cNvPr>
          <p:cNvSpPr>
            <a:spLocks noGrp="1"/>
          </p:cNvSpPr>
          <p:nvPr>
            <p:ph type="title"/>
          </p:nvPr>
        </p:nvSpPr>
        <p:spPr>
          <a:solidFill>
            <a:schemeClr val="tx2">
              <a:lumMod val="40000"/>
              <a:lumOff val="60000"/>
            </a:schemeClr>
          </a:solidFill>
        </p:spPr>
        <p:txBody>
          <a:bodyPr>
            <a:normAutofit/>
          </a:bodyPr>
          <a:lstStyle/>
          <a:p>
            <a:r>
              <a:rPr lang="fr-FR" sz="3200" b="1" dirty="0">
                <a:solidFill>
                  <a:schemeClr val="accent2">
                    <a:lumMod val="75000"/>
                  </a:schemeClr>
                </a:solidFill>
                <a:latin typeface="Bell MT" panose="02020503060305020303" pitchFamily="18" charset="0"/>
              </a:rPr>
              <a:t> </a:t>
            </a:r>
            <a:r>
              <a:rPr lang="en-US" sz="3200" b="1" spc="-55" dirty="0">
                <a:solidFill>
                  <a:schemeClr val="accent2">
                    <a:lumMod val="75000"/>
                  </a:schemeClr>
                </a:solidFill>
                <a:latin typeface="Bell MT" panose="02020503060305020303" pitchFamily="18" charset="0"/>
              </a:rPr>
              <a:t>IV- 4 :</a:t>
            </a:r>
            <a:r>
              <a:rPr lang="fr-FR" sz="3200" b="1" dirty="0">
                <a:solidFill>
                  <a:schemeClr val="accent2">
                    <a:lumMod val="75000"/>
                  </a:schemeClr>
                </a:solidFill>
                <a:latin typeface="Bell MT" panose="02020503060305020303" pitchFamily="18" charset="0"/>
              </a:rPr>
              <a:t> </a:t>
            </a:r>
            <a:r>
              <a:rPr lang="fr-FR" sz="3200" b="1" dirty="0" err="1">
                <a:solidFill>
                  <a:schemeClr val="accent2">
                    <a:lumMod val="75000"/>
                  </a:schemeClr>
                </a:solidFill>
                <a:latin typeface="Bell MT" panose="02020503060305020303" pitchFamily="18" charset="0"/>
              </a:rPr>
              <a:t>Summary</a:t>
            </a:r>
            <a:r>
              <a:rPr lang="fr-FR" sz="3200" b="1" dirty="0">
                <a:solidFill>
                  <a:schemeClr val="accent2">
                    <a:lumMod val="75000"/>
                  </a:schemeClr>
                </a:solidFill>
                <a:latin typeface="Bell MT" panose="02020503060305020303" pitchFamily="18" charset="0"/>
              </a:rPr>
              <a:t> </a:t>
            </a:r>
            <a:r>
              <a:rPr lang="fr-FR" sz="3200" b="1" dirty="0" err="1">
                <a:solidFill>
                  <a:schemeClr val="accent2">
                    <a:lumMod val="75000"/>
                  </a:schemeClr>
                </a:solidFill>
                <a:latin typeface="Bell MT" panose="02020503060305020303" pitchFamily="18" charset="0"/>
              </a:rPr>
              <a:t>result</a:t>
            </a:r>
            <a:r>
              <a:rPr lang="fr-FR" sz="3200" b="1" dirty="0">
                <a:solidFill>
                  <a:schemeClr val="accent2">
                    <a:lumMod val="75000"/>
                  </a:schemeClr>
                </a:solidFill>
                <a:latin typeface="Bell MT" panose="02020503060305020303" pitchFamily="18" charset="0"/>
              </a:rPr>
              <a:t> of </a:t>
            </a:r>
            <a:r>
              <a:rPr lang="fr-FR" sz="3200" b="1" dirty="0" err="1">
                <a:solidFill>
                  <a:schemeClr val="accent2">
                    <a:lumMod val="75000"/>
                  </a:schemeClr>
                </a:solidFill>
                <a:latin typeface="Bell MT" panose="02020503060305020303" pitchFamily="18" charset="0"/>
              </a:rPr>
              <a:t>Wavelet</a:t>
            </a:r>
            <a:r>
              <a:rPr lang="fr-FR" sz="3200" b="1" dirty="0">
                <a:solidFill>
                  <a:schemeClr val="accent2">
                    <a:lumMod val="75000"/>
                  </a:schemeClr>
                </a:solidFill>
                <a:latin typeface="Bell MT" panose="02020503060305020303" pitchFamily="18" charset="0"/>
              </a:rPr>
              <a:t> </a:t>
            </a:r>
            <a:r>
              <a:rPr lang="fr-FR" sz="3200" b="1" dirty="0" err="1">
                <a:solidFill>
                  <a:schemeClr val="accent2">
                    <a:lumMod val="75000"/>
                  </a:schemeClr>
                </a:solidFill>
                <a:latin typeface="Bell MT" panose="02020503060305020303" pitchFamily="18" charset="0"/>
              </a:rPr>
              <a:t>Analysis</a:t>
            </a:r>
            <a:endParaRPr lang="fr-FR" sz="2800" dirty="0"/>
          </a:p>
        </p:txBody>
      </p:sp>
      <p:graphicFrame>
        <p:nvGraphicFramePr>
          <p:cNvPr id="5" name="Tableau 5">
            <a:extLst>
              <a:ext uri="{FF2B5EF4-FFF2-40B4-BE49-F238E27FC236}">
                <a16:creationId xmlns:a16="http://schemas.microsoft.com/office/drawing/2014/main" id="{8CFE1242-3E88-4BF8-A777-3F440D38F116}"/>
              </a:ext>
            </a:extLst>
          </p:cNvPr>
          <p:cNvGraphicFramePr>
            <a:graphicFrameLocks noGrp="1"/>
          </p:cNvGraphicFramePr>
          <p:nvPr>
            <p:ph idx="1"/>
            <p:extLst>
              <p:ext uri="{D42A27DB-BD31-4B8C-83A1-F6EECF244321}">
                <p14:modId xmlns:p14="http://schemas.microsoft.com/office/powerpoint/2010/main" val="4144348910"/>
              </p:ext>
            </p:extLst>
          </p:nvPr>
        </p:nvGraphicFramePr>
        <p:xfrm>
          <a:off x="546100" y="885826"/>
          <a:ext cx="9525001" cy="6522720"/>
        </p:xfrm>
        <a:graphic>
          <a:graphicData uri="http://schemas.openxmlformats.org/drawingml/2006/table">
            <a:tbl>
              <a:tblPr firstRow="1" bandRow="1">
                <a:tableStyleId>{5C22544A-7EE6-4342-B048-85BDC9FD1C3A}</a:tableStyleId>
              </a:tblPr>
              <a:tblGrid>
                <a:gridCol w="2529078">
                  <a:extLst>
                    <a:ext uri="{9D8B030D-6E8A-4147-A177-3AD203B41FA5}">
                      <a16:colId xmlns:a16="http://schemas.microsoft.com/office/drawing/2014/main" val="1397969045"/>
                    </a:ext>
                  </a:extLst>
                </a:gridCol>
                <a:gridCol w="1748981">
                  <a:extLst>
                    <a:ext uri="{9D8B030D-6E8A-4147-A177-3AD203B41FA5}">
                      <a16:colId xmlns:a16="http://schemas.microsoft.com/office/drawing/2014/main" val="1689017884"/>
                    </a:ext>
                  </a:extLst>
                </a:gridCol>
                <a:gridCol w="2151317">
                  <a:extLst>
                    <a:ext uri="{9D8B030D-6E8A-4147-A177-3AD203B41FA5}">
                      <a16:colId xmlns:a16="http://schemas.microsoft.com/office/drawing/2014/main" val="1709552688"/>
                    </a:ext>
                  </a:extLst>
                </a:gridCol>
                <a:gridCol w="1346644">
                  <a:extLst>
                    <a:ext uri="{9D8B030D-6E8A-4147-A177-3AD203B41FA5}">
                      <a16:colId xmlns:a16="http://schemas.microsoft.com/office/drawing/2014/main" val="996234068"/>
                    </a:ext>
                  </a:extLst>
                </a:gridCol>
                <a:gridCol w="1748981">
                  <a:extLst>
                    <a:ext uri="{9D8B030D-6E8A-4147-A177-3AD203B41FA5}">
                      <a16:colId xmlns:a16="http://schemas.microsoft.com/office/drawing/2014/main" val="2332339210"/>
                    </a:ext>
                  </a:extLst>
                </a:gridCol>
              </a:tblGrid>
              <a:tr h="286961">
                <a:tc>
                  <a:txBody>
                    <a:bodyPr/>
                    <a:lstStyle/>
                    <a:p>
                      <a:endParaRPr lang="fr-FR" sz="1400" b="0" dirty="0">
                        <a:latin typeface="Bell MT" panose="02020503060305020303" pitchFamily="18" charset="0"/>
                      </a:endParaRPr>
                    </a:p>
                  </a:txBody>
                  <a:tcPr/>
                </a:tc>
                <a:tc gridSpan="2">
                  <a:txBody>
                    <a:bodyPr/>
                    <a:lstStyle/>
                    <a:p>
                      <a:r>
                        <a:rPr lang="fr-FR" sz="1400" b="0" dirty="0">
                          <a:latin typeface="Bell MT" panose="02020503060305020303" pitchFamily="18" charset="0"/>
                        </a:rPr>
                        <a:t>1- 4 </a:t>
                      </a:r>
                      <a:r>
                        <a:rPr lang="fr-FR" sz="1400" b="0" dirty="0" err="1">
                          <a:latin typeface="Bell MT" panose="02020503060305020303" pitchFamily="18" charset="0"/>
                        </a:rPr>
                        <a:t>years</a:t>
                      </a:r>
                      <a:r>
                        <a:rPr lang="fr-FR" sz="1400" b="0" dirty="0">
                          <a:latin typeface="Bell MT" panose="02020503060305020303" pitchFamily="18" charset="0"/>
                        </a:rPr>
                        <a:t> </a:t>
                      </a:r>
                    </a:p>
                  </a:txBody>
                  <a:tcPr/>
                </a:tc>
                <a:tc hMerge="1">
                  <a:txBody>
                    <a:bodyPr/>
                    <a:lstStyle/>
                    <a:p>
                      <a:endParaRPr lang="fr-FR" dirty="0"/>
                    </a:p>
                  </a:txBody>
                  <a:tcPr/>
                </a:tc>
                <a:tc gridSpan="2">
                  <a:txBody>
                    <a:bodyPr/>
                    <a:lstStyle/>
                    <a:p>
                      <a:r>
                        <a:rPr lang="fr-FR" sz="1400" b="0" dirty="0">
                          <a:latin typeface="Bell MT" panose="02020503060305020303" pitchFamily="18" charset="0"/>
                        </a:rPr>
                        <a:t>4-8 </a:t>
                      </a:r>
                      <a:r>
                        <a:rPr lang="fr-FR" sz="1400" b="0" dirty="0" err="1">
                          <a:latin typeface="Bell MT" panose="02020503060305020303" pitchFamily="18" charset="0"/>
                        </a:rPr>
                        <a:t>years</a:t>
                      </a:r>
                      <a:r>
                        <a:rPr lang="fr-FR" sz="1400" b="0" dirty="0">
                          <a:latin typeface="Bell MT" panose="02020503060305020303" pitchFamily="18" charset="0"/>
                        </a:rPr>
                        <a:t> </a:t>
                      </a:r>
                    </a:p>
                  </a:txBody>
                  <a:tcPr/>
                </a:tc>
                <a:tc hMerge="1">
                  <a:txBody>
                    <a:bodyPr/>
                    <a:lstStyle/>
                    <a:p>
                      <a:endParaRPr lang="fr-FR" dirty="0"/>
                    </a:p>
                  </a:txBody>
                  <a:tcPr/>
                </a:tc>
                <a:extLst>
                  <a:ext uri="{0D108BD9-81ED-4DB2-BD59-A6C34878D82A}">
                    <a16:rowId xmlns:a16="http://schemas.microsoft.com/office/drawing/2014/main" val="288600630"/>
                  </a:ext>
                </a:extLst>
              </a:tr>
              <a:tr h="387398">
                <a:tc>
                  <a:txBody>
                    <a:bodyPr/>
                    <a:lstStyle/>
                    <a:p>
                      <a:endParaRPr lang="fr-FR" sz="2400" b="0" dirty="0">
                        <a:latin typeface="Bell MT" panose="02020503060305020303" pitchFamily="18" charset="0"/>
                      </a:endParaRPr>
                    </a:p>
                  </a:txBody>
                  <a:tcPr/>
                </a:tc>
                <a:tc>
                  <a:txBody>
                    <a:bodyPr/>
                    <a:lstStyle/>
                    <a:p>
                      <a:pPr marL="0" algn="l" defTabSz="1069299" rtl="0" eaLnBrk="1" latinLnBrk="0" hangingPunct="1"/>
                      <a:r>
                        <a:rPr lang="fr-FR" sz="1050" b="0" kern="1200" dirty="0" err="1">
                          <a:solidFill>
                            <a:schemeClr val="dk1"/>
                          </a:solidFill>
                          <a:latin typeface="Bell MT" panose="02020503060305020303" pitchFamily="18" charset="0"/>
                          <a:ea typeface="+mn-ea"/>
                          <a:cs typeface="+mn-cs"/>
                        </a:rPr>
                        <a:t>Significant</a:t>
                      </a:r>
                      <a:r>
                        <a:rPr lang="fr-FR" sz="1050" b="0" kern="1200" dirty="0">
                          <a:solidFill>
                            <a:schemeClr val="dk1"/>
                          </a:solidFill>
                          <a:latin typeface="Bell MT" panose="02020503060305020303" pitchFamily="18" charset="0"/>
                          <a:ea typeface="+mn-ea"/>
                          <a:cs typeface="+mn-cs"/>
                        </a:rPr>
                        <a:t> </a:t>
                      </a:r>
                      <a:r>
                        <a:rPr lang="fr-FR" sz="1050" b="0" kern="1200" dirty="0" err="1">
                          <a:solidFill>
                            <a:schemeClr val="dk1"/>
                          </a:solidFill>
                          <a:latin typeface="Bell MT" panose="02020503060305020303" pitchFamily="18" charset="0"/>
                          <a:ea typeface="+mn-ea"/>
                          <a:cs typeface="+mn-cs"/>
                        </a:rPr>
                        <a:t>coherency</a:t>
                      </a:r>
                      <a:r>
                        <a:rPr lang="fr-FR" sz="1050" b="0" kern="1200" dirty="0">
                          <a:solidFill>
                            <a:schemeClr val="dk1"/>
                          </a:solidFill>
                          <a:latin typeface="Bell MT" panose="02020503060305020303" pitchFamily="18" charset="0"/>
                          <a:ea typeface="+mn-ea"/>
                          <a:cs typeface="+mn-cs"/>
                        </a:rPr>
                        <a:t> Time </a:t>
                      </a:r>
                    </a:p>
                  </a:txBody>
                  <a:tcPr>
                    <a:solidFill>
                      <a:schemeClr val="tx2">
                        <a:lumMod val="40000"/>
                        <a:lumOff val="60000"/>
                      </a:schemeClr>
                    </a:solidFill>
                  </a:tcPr>
                </a:tc>
                <a:tc>
                  <a:txBody>
                    <a:bodyPr/>
                    <a:lstStyle/>
                    <a:p>
                      <a:pPr marL="0" algn="l" defTabSz="1069299" rtl="0" eaLnBrk="1" latinLnBrk="0" hangingPunct="1"/>
                      <a:r>
                        <a:rPr lang="fr-FR" sz="1050" b="0" kern="1200" dirty="0">
                          <a:solidFill>
                            <a:schemeClr val="dk1"/>
                          </a:solidFill>
                          <a:latin typeface="Bell MT" panose="02020503060305020303" pitchFamily="18" charset="0"/>
                          <a:ea typeface="+mn-ea"/>
                          <a:cs typeface="+mn-cs"/>
                        </a:rPr>
                        <a:t>impact</a:t>
                      </a:r>
                    </a:p>
                  </a:txBody>
                  <a:tcPr>
                    <a:solidFill>
                      <a:schemeClr val="tx2">
                        <a:lumMod val="40000"/>
                        <a:lumOff val="60000"/>
                      </a:schemeClr>
                    </a:solidFill>
                  </a:tcPr>
                </a:tc>
                <a:tc>
                  <a:txBody>
                    <a:bodyPr/>
                    <a:lstStyle/>
                    <a:p>
                      <a:pPr marL="0" algn="l" defTabSz="1069299" rtl="0" eaLnBrk="1" latinLnBrk="0" hangingPunct="1"/>
                      <a:r>
                        <a:rPr lang="fr-FR" sz="1050" b="0" kern="1200" dirty="0" err="1">
                          <a:solidFill>
                            <a:schemeClr val="dk1"/>
                          </a:solidFill>
                          <a:latin typeface="Bell MT" panose="02020503060305020303" pitchFamily="18" charset="0"/>
                          <a:ea typeface="+mn-ea"/>
                          <a:cs typeface="+mn-cs"/>
                        </a:rPr>
                        <a:t>Significant</a:t>
                      </a:r>
                      <a:r>
                        <a:rPr lang="fr-FR" sz="1050" b="0" kern="1200" dirty="0">
                          <a:solidFill>
                            <a:schemeClr val="dk1"/>
                          </a:solidFill>
                          <a:latin typeface="Bell MT" panose="02020503060305020303" pitchFamily="18" charset="0"/>
                          <a:ea typeface="+mn-ea"/>
                          <a:cs typeface="+mn-cs"/>
                        </a:rPr>
                        <a:t> </a:t>
                      </a:r>
                      <a:r>
                        <a:rPr lang="fr-FR" sz="1050" b="0" kern="1200" dirty="0" err="1">
                          <a:solidFill>
                            <a:schemeClr val="dk1"/>
                          </a:solidFill>
                          <a:latin typeface="Bell MT" panose="02020503060305020303" pitchFamily="18" charset="0"/>
                          <a:ea typeface="+mn-ea"/>
                          <a:cs typeface="+mn-cs"/>
                        </a:rPr>
                        <a:t>coherency</a:t>
                      </a:r>
                      <a:r>
                        <a:rPr lang="fr-FR" sz="1050" b="0" kern="1200" dirty="0">
                          <a:solidFill>
                            <a:schemeClr val="dk1"/>
                          </a:solidFill>
                          <a:latin typeface="Bell MT" panose="02020503060305020303" pitchFamily="18" charset="0"/>
                          <a:ea typeface="+mn-ea"/>
                          <a:cs typeface="+mn-cs"/>
                        </a:rPr>
                        <a:t> Time </a:t>
                      </a:r>
                    </a:p>
                  </a:txBody>
                  <a:tcPr>
                    <a:solidFill>
                      <a:schemeClr val="tx2">
                        <a:lumMod val="40000"/>
                        <a:lumOff val="60000"/>
                      </a:schemeClr>
                    </a:solidFill>
                  </a:tcPr>
                </a:tc>
                <a:tc>
                  <a:txBody>
                    <a:bodyPr/>
                    <a:lstStyle/>
                    <a:p>
                      <a:pPr marL="0" algn="l" defTabSz="1069299" rtl="0" eaLnBrk="1" latinLnBrk="0" hangingPunct="1"/>
                      <a:r>
                        <a:rPr lang="fr-FR" sz="1400" b="0" kern="1200" dirty="0">
                          <a:solidFill>
                            <a:schemeClr val="dk1"/>
                          </a:solidFill>
                          <a:latin typeface="Bell MT" panose="02020503060305020303" pitchFamily="18" charset="0"/>
                          <a:ea typeface="+mn-ea"/>
                          <a:cs typeface="+mn-cs"/>
                        </a:rPr>
                        <a:t>impact</a:t>
                      </a:r>
                    </a:p>
                  </a:txBody>
                  <a:tcPr>
                    <a:solidFill>
                      <a:schemeClr val="tx2">
                        <a:lumMod val="40000"/>
                        <a:lumOff val="60000"/>
                      </a:schemeClr>
                    </a:solidFill>
                  </a:tcPr>
                </a:tc>
                <a:extLst>
                  <a:ext uri="{0D108BD9-81ED-4DB2-BD59-A6C34878D82A}">
                    <a16:rowId xmlns:a16="http://schemas.microsoft.com/office/drawing/2014/main" val="1144703590"/>
                  </a:ext>
                </a:extLst>
              </a:tr>
              <a:tr h="1233934">
                <a:tc rowSpan="3">
                  <a:txBody>
                    <a:bodyPr/>
                    <a:lstStyle/>
                    <a:p>
                      <a:pPr marL="0" algn="l" defTabSz="1069299" rtl="0" eaLnBrk="1" latinLnBrk="0" hangingPunct="1"/>
                      <a:r>
                        <a:rPr lang="fr-FR" sz="1600" b="0" kern="1200" dirty="0">
                          <a:solidFill>
                            <a:schemeClr val="dk1"/>
                          </a:solidFill>
                          <a:latin typeface="Bell MT" panose="02020503060305020303" pitchFamily="18" charset="0"/>
                          <a:ea typeface="+mn-ea"/>
                          <a:cs typeface="+mn-cs"/>
                        </a:rPr>
                        <a:t>Inflation and M1</a:t>
                      </a:r>
                    </a:p>
                  </a:txBody>
                  <a:tcPr/>
                </a:tc>
                <a:tc>
                  <a:txBody>
                    <a:bodyPr/>
                    <a:lstStyle/>
                    <a:p>
                      <a:r>
                        <a:rPr lang="fr-FR" sz="1050" b="0" dirty="0">
                          <a:latin typeface="Bell MT" panose="02020503060305020303" pitchFamily="18" charset="0"/>
                        </a:rPr>
                        <a:t>2004-2007</a:t>
                      </a:r>
                    </a:p>
                  </a:txBody>
                  <a:tcPr/>
                </a:tc>
                <a:tc>
                  <a:txBody>
                    <a:bodyPr/>
                    <a:lstStyle/>
                    <a:p>
                      <a:pPr marL="0" algn="l" defTabSz="1069299" rtl="0" eaLnBrk="1" latinLnBrk="0" hangingPunct="1"/>
                      <a:r>
                        <a:rPr lang="fr-FR" sz="2000" b="0" kern="1200" dirty="0">
                          <a:solidFill>
                            <a:schemeClr val="dk1"/>
                          </a:solidFill>
                          <a:latin typeface="Bell MT" panose="02020503060305020303" pitchFamily="18" charset="0"/>
                          <a:ea typeface="+mn-ea"/>
                          <a:cs typeface="+mn-cs"/>
                        </a:rPr>
                        <a:t>In phase</a:t>
                      </a:r>
                    </a:p>
                    <a:p>
                      <a:pPr marL="0" algn="l" defTabSz="1069299" rtl="0" eaLnBrk="1" latinLnBrk="0" hangingPunct="1"/>
                      <a:r>
                        <a:rPr lang="fr-FR" sz="2000" b="0" kern="1200" dirty="0">
                          <a:solidFill>
                            <a:schemeClr val="dk1"/>
                          </a:solidFill>
                          <a:latin typeface="Bell MT" panose="02020503060305020303" pitchFamily="18" charset="0"/>
                          <a:ea typeface="+mn-ea"/>
                          <a:cs typeface="+mn-cs"/>
                        </a:rPr>
                        <a:t>Inflation </a:t>
                      </a:r>
                      <a:r>
                        <a:rPr lang="fr-FR" sz="2000" b="0" kern="1200" dirty="0" err="1">
                          <a:solidFill>
                            <a:schemeClr val="dk1"/>
                          </a:solidFill>
                          <a:latin typeface="Bell MT" panose="02020503060305020303" pitchFamily="18" charset="0"/>
                          <a:ea typeface="+mn-ea"/>
                          <a:cs typeface="+mn-cs"/>
                        </a:rPr>
                        <a:t>leading</a:t>
                      </a:r>
                      <a:r>
                        <a:rPr lang="fr-FR" sz="2000" b="0" kern="1200" dirty="0">
                          <a:solidFill>
                            <a:schemeClr val="dk1"/>
                          </a:solidFill>
                          <a:latin typeface="Bell MT" panose="02020503060305020303" pitchFamily="18" charset="0"/>
                          <a:ea typeface="+mn-ea"/>
                          <a:cs typeface="+mn-cs"/>
                        </a:rPr>
                        <a:t> M1</a:t>
                      </a:r>
                    </a:p>
                  </a:txBody>
                  <a:tcPr/>
                </a:tc>
                <a:tc>
                  <a:txBody>
                    <a:bodyPr/>
                    <a:lstStyle/>
                    <a:p>
                      <a:pPr marL="0" algn="l" defTabSz="1069299" rtl="0" eaLnBrk="1" latinLnBrk="0" hangingPunct="1"/>
                      <a:r>
                        <a:rPr lang="fr-FR" sz="2000" b="0" kern="1200" dirty="0">
                          <a:solidFill>
                            <a:schemeClr val="dk1"/>
                          </a:solidFill>
                          <a:latin typeface="Bell MT" panose="02020503060305020303" pitchFamily="18" charset="0"/>
                          <a:ea typeface="+mn-ea"/>
                          <a:cs typeface="+mn-cs"/>
                        </a:rPr>
                        <a:t>2007-2014</a:t>
                      </a:r>
                    </a:p>
                  </a:txBody>
                  <a:tcPr/>
                </a:tc>
                <a:tc>
                  <a:txBody>
                    <a:bodyPr/>
                    <a:lstStyle/>
                    <a:p>
                      <a:r>
                        <a:rPr lang="fr-FR" sz="2000" b="0" dirty="0">
                          <a:latin typeface="Bell MT" panose="02020503060305020303" pitchFamily="18" charset="0"/>
                        </a:rPr>
                        <a:t>Out of Phase </a:t>
                      </a:r>
                    </a:p>
                    <a:p>
                      <a:r>
                        <a:rPr lang="fr-FR" sz="2000" b="0" dirty="0">
                          <a:latin typeface="Bell MT" panose="02020503060305020303" pitchFamily="18" charset="0"/>
                        </a:rPr>
                        <a:t>Inflation </a:t>
                      </a:r>
                      <a:r>
                        <a:rPr lang="fr-FR" sz="2000" b="0" dirty="0" err="1">
                          <a:latin typeface="Bell MT" panose="02020503060305020303" pitchFamily="18" charset="0"/>
                        </a:rPr>
                        <a:t>leading</a:t>
                      </a:r>
                      <a:r>
                        <a:rPr lang="fr-FR" sz="2000" b="0" dirty="0">
                          <a:latin typeface="Bell MT" panose="02020503060305020303" pitchFamily="18" charset="0"/>
                        </a:rPr>
                        <a:t> M1</a:t>
                      </a:r>
                    </a:p>
                    <a:p>
                      <a:endParaRPr lang="fr-FR" sz="2000" b="0" dirty="0">
                        <a:latin typeface="Bell MT" panose="02020503060305020303" pitchFamily="18" charset="0"/>
                      </a:endParaRPr>
                    </a:p>
                  </a:txBody>
                  <a:tcPr/>
                </a:tc>
                <a:extLst>
                  <a:ext uri="{0D108BD9-81ED-4DB2-BD59-A6C34878D82A}">
                    <a16:rowId xmlns:a16="http://schemas.microsoft.com/office/drawing/2014/main" val="3092790765"/>
                  </a:ext>
                </a:extLst>
              </a:tr>
              <a:tr h="946973">
                <a:tc vMerge="1">
                  <a:txBody>
                    <a:bodyPr/>
                    <a:lstStyle/>
                    <a:p>
                      <a:endParaRPr lang="fr-FR" dirty="0"/>
                    </a:p>
                  </a:txBody>
                  <a:tcPr/>
                </a:tc>
                <a:tc>
                  <a:txBody>
                    <a:bodyPr/>
                    <a:lstStyle/>
                    <a:p>
                      <a:r>
                        <a:rPr lang="fr-FR" sz="1050" b="0" dirty="0">
                          <a:latin typeface="Bell MT" panose="02020503060305020303" pitchFamily="18" charset="0"/>
                        </a:rPr>
                        <a:t>2013-2015</a:t>
                      </a:r>
                    </a:p>
                  </a:txBody>
                  <a:tcPr/>
                </a:tc>
                <a:tc>
                  <a:txBody>
                    <a:bodyPr/>
                    <a:lstStyle/>
                    <a:p>
                      <a:pPr marL="0" algn="l" defTabSz="1069299" rtl="0" eaLnBrk="1" latinLnBrk="0" hangingPunct="1"/>
                      <a:r>
                        <a:rPr lang="fr-FR" sz="2000" b="0" kern="1200" dirty="0">
                          <a:solidFill>
                            <a:schemeClr val="dk1"/>
                          </a:solidFill>
                          <a:latin typeface="Bell MT" panose="02020503060305020303" pitchFamily="18" charset="0"/>
                          <a:ea typeface="+mn-ea"/>
                          <a:cs typeface="+mn-cs"/>
                        </a:rPr>
                        <a:t>Out of Phase </a:t>
                      </a:r>
                    </a:p>
                    <a:p>
                      <a:pPr marL="0" algn="l" defTabSz="1069299" rtl="0" eaLnBrk="1" latinLnBrk="0" hangingPunct="1"/>
                      <a:r>
                        <a:rPr lang="fr-FR" sz="2000" b="0" kern="1200" dirty="0">
                          <a:solidFill>
                            <a:schemeClr val="dk1"/>
                          </a:solidFill>
                          <a:latin typeface="Bell MT" panose="02020503060305020303" pitchFamily="18" charset="0"/>
                          <a:ea typeface="+mn-ea"/>
                          <a:cs typeface="+mn-cs"/>
                        </a:rPr>
                        <a:t>Inflation </a:t>
                      </a:r>
                      <a:r>
                        <a:rPr lang="fr-FR" sz="2000" b="0" kern="1200" dirty="0" err="1">
                          <a:solidFill>
                            <a:schemeClr val="dk1"/>
                          </a:solidFill>
                          <a:latin typeface="Bell MT" panose="02020503060305020303" pitchFamily="18" charset="0"/>
                          <a:ea typeface="+mn-ea"/>
                          <a:cs typeface="+mn-cs"/>
                        </a:rPr>
                        <a:t>leading</a:t>
                      </a:r>
                      <a:r>
                        <a:rPr lang="fr-FR" sz="2000" b="0" kern="1200" dirty="0">
                          <a:solidFill>
                            <a:schemeClr val="dk1"/>
                          </a:solidFill>
                          <a:latin typeface="Bell MT" panose="02020503060305020303" pitchFamily="18" charset="0"/>
                          <a:ea typeface="+mn-ea"/>
                          <a:cs typeface="+mn-cs"/>
                        </a:rPr>
                        <a:t> M1</a:t>
                      </a:r>
                    </a:p>
                  </a:txBody>
                  <a:tcPr/>
                </a:tc>
                <a:tc>
                  <a:txBody>
                    <a:bodyPr/>
                    <a:lstStyle/>
                    <a:p>
                      <a:endParaRPr lang="fr-FR" sz="1400" b="0" dirty="0">
                        <a:latin typeface="Bell MT" panose="02020503060305020303" pitchFamily="18" charset="0"/>
                      </a:endParaRPr>
                    </a:p>
                  </a:txBody>
                  <a:tcPr/>
                </a:tc>
                <a:tc>
                  <a:txBody>
                    <a:bodyPr/>
                    <a:lstStyle/>
                    <a:p>
                      <a:endParaRPr lang="fr-FR" sz="2000" b="0">
                        <a:latin typeface="Bell MT" panose="02020503060305020303" pitchFamily="18" charset="0"/>
                      </a:endParaRPr>
                    </a:p>
                  </a:txBody>
                  <a:tcPr/>
                </a:tc>
                <a:extLst>
                  <a:ext uri="{0D108BD9-81ED-4DB2-BD59-A6C34878D82A}">
                    <a16:rowId xmlns:a16="http://schemas.microsoft.com/office/drawing/2014/main" val="3478617347"/>
                  </a:ext>
                </a:extLst>
              </a:tr>
              <a:tr h="1233934">
                <a:tc vMerge="1">
                  <a:txBody>
                    <a:bodyPr/>
                    <a:lstStyle/>
                    <a:p>
                      <a:endParaRPr lang="fr-FR" dirty="0"/>
                    </a:p>
                  </a:txBody>
                  <a:tcPr/>
                </a:tc>
                <a:tc>
                  <a:txBody>
                    <a:bodyPr/>
                    <a:lstStyle/>
                    <a:p>
                      <a:r>
                        <a:rPr lang="fr-FR" sz="1050" b="0" dirty="0">
                          <a:latin typeface="Bell MT" panose="02020503060305020303" pitchFamily="18" charset="0"/>
                        </a:rPr>
                        <a:t>2016-2019</a:t>
                      </a:r>
                    </a:p>
                  </a:txBody>
                  <a:tcPr/>
                </a:tc>
                <a:tc>
                  <a:txBody>
                    <a:bodyPr/>
                    <a:lstStyle/>
                    <a:p>
                      <a:pPr marL="0" algn="l" defTabSz="1069299" rtl="0" eaLnBrk="1" latinLnBrk="0" hangingPunct="1"/>
                      <a:r>
                        <a:rPr lang="fr-FR" sz="2000" b="0" kern="1200" dirty="0">
                          <a:solidFill>
                            <a:schemeClr val="dk1"/>
                          </a:solidFill>
                          <a:latin typeface="Bell MT" panose="02020503060305020303" pitchFamily="18" charset="0"/>
                          <a:ea typeface="+mn-ea"/>
                          <a:cs typeface="+mn-cs"/>
                        </a:rPr>
                        <a:t>Out of Phase </a:t>
                      </a:r>
                    </a:p>
                    <a:p>
                      <a:pPr marL="0" algn="l" defTabSz="1069299" rtl="0" eaLnBrk="1" latinLnBrk="0" hangingPunct="1"/>
                      <a:r>
                        <a:rPr lang="fr-FR" sz="2000" b="0" kern="1200" dirty="0">
                          <a:solidFill>
                            <a:schemeClr val="dk1"/>
                          </a:solidFill>
                          <a:latin typeface="Bell MT" panose="02020503060305020303" pitchFamily="18" charset="0"/>
                          <a:ea typeface="+mn-ea"/>
                          <a:cs typeface="+mn-cs"/>
                        </a:rPr>
                        <a:t>Inflation </a:t>
                      </a:r>
                      <a:r>
                        <a:rPr lang="fr-FR" sz="2000" b="0" kern="1200" dirty="0" err="1">
                          <a:solidFill>
                            <a:schemeClr val="dk1"/>
                          </a:solidFill>
                          <a:latin typeface="Bell MT" panose="02020503060305020303" pitchFamily="18" charset="0"/>
                          <a:ea typeface="+mn-ea"/>
                          <a:cs typeface="+mn-cs"/>
                        </a:rPr>
                        <a:t>leading</a:t>
                      </a:r>
                      <a:r>
                        <a:rPr lang="fr-FR" sz="2000" b="0" kern="1200" dirty="0">
                          <a:solidFill>
                            <a:schemeClr val="dk1"/>
                          </a:solidFill>
                          <a:latin typeface="Bell MT" panose="02020503060305020303" pitchFamily="18" charset="0"/>
                          <a:ea typeface="+mn-ea"/>
                          <a:cs typeface="+mn-cs"/>
                        </a:rPr>
                        <a:t> M1</a:t>
                      </a:r>
                    </a:p>
                    <a:p>
                      <a:pPr marL="0" algn="l" defTabSz="1069299" rtl="0" eaLnBrk="1" latinLnBrk="0" hangingPunct="1"/>
                      <a:endParaRPr lang="fr-FR" sz="2000" b="0" kern="1200" dirty="0">
                        <a:solidFill>
                          <a:schemeClr val="dk1"/>
                        </a:solidFill>
                        <a:latin typeface="Bell MT" panose="02020503060305020303" pitchFamily="18" charset="0"/>
                        <a:ea typeface="+mn-ea"/>
                        <a:cs typeface="+mn-cs"/>
                      </a:endParaRPr>
                    </a:p>
                  </a:txBody>
                  <a:tcPr/>
                </a:tc>
                <a:tc>
                  <a:txBody>
                    <a:bodyPr/>
                    <a:lstStyle/>
                    <a:p>
                      <a:endParaRPr lang="fr-FR" sz="1400" b="0" dirty="0">
                        <a:latin typeface="Bell MT" panose="02020503060305020303" pitchFamily="18" charset="0"/>
                      </a:endParaRPr>
                    </a:p>
                  </a:txBody>
                  <a:tcPr/>
                </a:tc>
                <a:tc>
                  <a:txBody>
                    <a:bodyPr/>
                    <a:lstStyle/>
                    <a:p>
                      <a:endParaRPr lang="fr-FR" sz="2000" b="0" dirty="0">
                        <a:latin typeface="Bell MT" panose="02020503060305020303" pitchFamily="18" charset="0"/>
                      </a:endParaRPr>
                    </a:p>
                  </a:txBody>
                  <a:tcPr/>
                </a:tc>
                <a:extLst>
                  <a:ext uri="{0D108BD9-81ED-4DB2-BD59-A6C34878D82A}">
                    <a16:rowId xmlns:a16="http://schemas.microsoft.com/office/drawing/2014/main" val="3466725921"/>
                  </a:ext>
                </a:extLst>
              </a:tr>
              <a:tr h="315658">
                <a:tc rowSpan="3">
                  <a:txBody>
                    <a:bodyPr/>
                    <a:lstStyle/>
                    <a:p>
                      <a:pPr marL="0" algn="l" defTabSz="1069299" rtl="0" eaLnBrk="1" latinLnBrk="0" hangingPunct="1"/>
                      <a:r>
                        <a:rPr lang="fr-FR" sz="2000" b="0" kern="1200" dirty="0">
                          <a:solidFill>
                            <a:schemeClr val="dk1"/>
                          </a:solidFill>
                          <a:latin typeface="Bell MT" panose="02020503060305020303" pitchFamily="18" charset="0"/>
                          <a:ea typeface="+mn-ea"/>
                          <a:cs typeface="+mn-cs"/>
                        </a:rPr>
                        <a:t>Inflation and M2</a:t>
                      </a:r>
                    </a:p>
                    <a:p>
                      <a:pPr marL="0" algn="l" defTabSz="1069299" rtl="0" eaLnBrk="1" latinLnBrk="0" hangingPunct="1"/>
                      <a:r>
                        <a:rPr lang="fr-FR" sz="2000" b="0" kern="1200" dirty="0">
                          <a:solidFill>
                            <a:schemeClr val="dk1"/>
                          </a:solidFill>
                          <a:latin typeface="Bell MT" panose="02020503060305020303" pitchFamily="18" charset="0"/>
                          <a:ea typeface="+mn-ea"/>
                          <a:cs typeface="+mn-cs"/>
                        </a:rPr>
                        <a:t>Inflation and M3</a:t>
                      </a:r>
                    </a:p>
                  </a:txBody>
                  <a:tcPr/>
                </a:tc>
                <a:tc>
                  <a:txBody>
                    <a:bodyPr/>
                    <a:lstStyle/>
                    <a:p>
                      <a:r>
                        <a:rPr lang="fr-FR" sz="1600" b="0" dirty="0">
                          <a:latin typeface="Bell MT" panose="02020503060305020303" pitchFamily="18" charset="0"/>
                        </a:rPr>
                        <a:t>2001-2003</a:t>
                      </a:r>
                    </a:p>
                  </a:txBody>
                  <a:tcPr/>
                </a:tc>
                <a:tc rowSpan="2">
                  <a:txBody>
                    <a:bodyPr/>
                    <a:lstStyle/>
                    <a:p>
                      <a:r>
                        <a:rPr lang="fr-FR" sz="1600" b="0" dirty="0">
                          <a:latin typeface="Bell MT" panose="02020503060305020303" pitchFamily="18" charset="0"/>
                        </a:rPr>
                        <a:t>Out of Phase </a:t>
                      </a:r>
                    </a:p>
                    <a:p>
                      <a:r>
                        <a:rPr lang="fr-FR" sz="1600" b="0" dirty="0">
                          <a:latin typeface="Bell MT" panose="02020503060305020303" pitchFamily="18" charset="0"/>
                        </a:rPr>
                        <a:t>Inflation </a:t>
                      </a:r>
                      <a:r>
                        <a:rPr lang="fr-FR" sz="1600" b="0" dirty="0" err="1">
                          <a:latin typeface="Bell MT" panose="02020503060305020303" pitchFamily="18" charset="0"/>
                        </a:rPr>
                        <a:t>leading</a:t>
                      </a:r>
                      <a:r>
                        <a:rPr lang="fr-FR" sz="1600" b="0" dirty="0">
                          <a:latin typeface="Bell MT" panose="02020503060305020303" pitchFamily="18" charset="0"/>
                        </a:rPr>
                        <a:t> M2  and M3</a:t>
                      </a:r>
                    </a:p>
                    <a:p>
                      <a:endParaRPr lang="fr-FR" sz="1600" b="0" dirty="0">
                        <a:latin typeface="Bell MT" panose="02020503060305020303" pitchFamily="18" charset="0"/>
                      </a:endParaRPr>
                    </a:p>
                  </a:txBody>
                  <a:tcPr/>
                </a:tc>
                <a:tc rowSpan="3" gridSpan="2">
                  <a:txBody>
                    <a:bodyPr/>
                    <a:lstStyle/>
                    <a:p>
                      <a:pPr marL="0" marR="0" lvl="0" indent="0" algn="l" defTabSz="1069299" rtl="0" eaLnBrk="1" fontAlgn="auto" latinLnBrk="0" hangingPunct="1">
                        <a:lnSpc>
                          <a:spcPct val="100000"/>
                        </a:lnSpc>
                        <a:spcBef>
                          <a:spcPts val="0"/>
                        </a:spcBef>
                        <a:spcAft>
                          <a:spcPts val="0"/>
                        </a:spcAft>
                        <a:buClrTx/>
                        <a:buSzTx/>
                        <a:buFontTx/>
                        <a:buNone/>
                        <a:tabLst/>
                        <a:defRPr/>
                      </a:pPr>
                      <a:r>
                        <a:rPr lang="fr-FR" sz="1600" b="0" dirty="0">
                          <a:latin typeface="Bell MT" panose="02020503060305020303" pitchFamily="18" charset="0"/>
                        </a:rPr>
                        <a:t>NOT SIGNIFICANT</a:t>
                      </a:r>
                    </a:p>
                    <a:p>
                      <a:endParaRPr lang="fr-FR" sz="1600" b="0" dirty="0">
                        <a:latin typeface="Bell MT" panose="02020503060305020303" pitchFamily="18" charset="0"/>
                      </a:endParaRPr>
                    </a:p>
                  </a:txBody>
                  <a:tcPr>
                    <a:lnB w="12700" cap="flat" cmpd="sng" algn="ctr">
                      <a:solidFill>
                        <a:schemeClr val="tx1"/>
                      </a:solidFill>
                      <a:prstDash val="solid"/>
                      <a:round/>
                      <a:headEnd type="none" w="med" len="med"/>
                      <a:tailEnd type="none" w="med" len="med"/>
                    </a:lnB>
                  </a:tcPr>
                </a:tc>
                <a:tc rowSpan="3" hMerge="1">
                  <a:txBody>
                    <a:bodyPr/>
                    <a:lstStyle/>
                    <a:p>
                      <a:endParaRPr lang="fr-FR"/>
                    </a:p>
                  </a:txBody>
                  <a:tcPr/>
                </a:tc>
                <a:extLst>
                  <a:ext uri="{0D108BD9-81ED-4DB2-BD59-A6C34878D82A}">
                    <a16:rowId xmlns:a16="http://schemas.microsoft.com/office/drawing/2014/main" val="1426362901"/>
                  </a:ext>
                </a:extLst>
              </a:tr>
              <a:tr h="688707">
                <a:tc vMerge="1">
                  <a:txBody>
                    <a:bodyPr/>
                    <a:lstStyle/>
                    <a:p>
                      <a:endParaRPr lang="fr-FR"/>
                    </a:p>
                  </a:txBody>
                  <a:tcPr/>
                </a:tc>
                <a:tc>
                  <a:txBody>
                    <a:bodyPr/>
                    <a:lstStyle/>
                    <a:p>
                      <a:endParaRPr lang="fr-FR" sz="1600" b="0" dirty="0">
                        <a:latin typeface="Bell MT" panose="02020503060305020303" pitchFamily="18" charset="0"/>
                      </a:endParaRPr>
                    </a:p>
                  </a:txBody>
                  <a:tcPr/>
                </a:tc>
                <a:tc vMerge="1">
                  <a:txBody>
                    <a:bodyPr/>
                    <a:lstStyle/>
                    <a:p>
                      <a:endParaRPr lang="fr-FR"/>
                    </a:p>
                  </a:txBody>
                  <a:tcPr/>
                </a:tc>
                <a:tc gridSpan="2" vMerge="1">
                  <a:txBody>
                    <a:bodyPr/>
                    <a:lstStyle/>
                    <a:p>
                      <a:endParaRPr lang="fr-FR"/>
                    </a:p>
                  </a:txBody>
                  <a:tcPr/>
                </a:tc>
                <a:tc hMerge="1" vMerge="1">
                  <a:txBody>
                    <a:bodyPr/>
                    <a:lstStyle/>
                    <a:p>
                      <a:endParaRPr lang="fr-FR"/>
                    </a:p>
                  </a:txBody>
                  <a:tcPr/>
                </a:tc>
                <a:extLst>
                  <a:ext uri="{0D108BD9-81ED-4DB2-BD59-A6C34878D82A}">
                    <a16:rowId xmlns:a16="http://schemas.microsoft.com/office/drawing/2014/main" val="1151734418"/>
                  </a:ext>
                </a:extLst>
              </a:tr>
              <a:tr h="1004365">
                <a:tc vMerge="1">
                  <a:txBody>
                    <a:bodyPr/>
                    <a:lstStyle/>
                    <a:p>
                      <a:endParaRPr lang="fr-FR"/>
                    </a:p>
                  </a:txBody>
                  <a:tcPr/>
                </a:tc>
                <a:tc>
                  <a:txBody>
                    <a:bodyPr/>
                    <a:lstStyle/>
                    <a:p>
                      <a:r>
                        <a:rPr lang="fr-FR" sz="1600" b="0" dirty="0">
                          <a:latin typeface="Bell MT" panose="02020503060305020303" pitchFamily="18" charset="0"/>
                        </a:rPr>
                        <a:t>2013-2018</a:t>
                      </a:r>
                    </a:p>
                  </a:txBody>
                  <a:tcPr>
                    <a:lnB w="12700" cap="flat" cmpd="sng" algn="ctr">
                      <a:solidFill>
                        <a:schemeClr val="tx1"/>
                      </a:solidFill>
                      <a:prstDash val="solid"/>
                      <a:round/>
                      <a:headEnd type="none" w="med" len="med"/>
                      <a:tailEnd type="none" w="med" len="med"/>
                    </a:lnB>
                  </a:tcPr>
                </a:tc>
                <a:tc>
                  <a:txBody>
                    <a:bodyPr/>
                    <a:lstStyle/>
                    <a:p>
                      <a:r>
                        <a:rPr lang="fr-FR" sz="1600" b="0" dirty="0">
                          <a:latin typeface="Bell MT" panose="02020503060305020303" pitchFamily="18" charset="0"/>
                        </a:rPr>
                        <a:t>Out of Phase </a:t>
                      </a:r>
                    </a:p>
                    <a:p>
                      <a:r>
                        <a:rPr lang="fr-FR" sz="1600" b="0" dirty="0">
                          <a:latin typeface="Bell MT" panose="02020503060305020303" pitchFamily="18" charset="0"/>
                        </a:rPr>
                        <a:t>Inflation </a:t>
                      </a:r>
                      <a:r>
                        <a:rPr lang="fr-FR" sz="1600" b="0" dirty="0" err="1">
                          <a:latin typeface="Bell MT" panose="02020503060305020303" pitchFamily="18" charset="0"/>
                        </a:rPr>
                        <a:t>leading</a:t>
                      </a:r>
                      <a:r>
                        <a:rPr lang="fr-FR" sz="1600" b="0" dirty="0">
                          <a:latin typeface="Bell MT" panose="02020503060305020303" pitchFamily="18" charset="0"/>
                        </a:rPr>
                        <a:t> M2  and M3</a:t>
                      </a:r>
                    </a:p>
                    <a:p>
                      <a:endParaRPr lang="fr-FR" sz="1600" b="0" dirty="0">
                        <a:latin typeface="Bell MT" panose="02020503060305020303" pitchFamily="18" charset="0"/>
                      </a:endParaRPr>
                    </a:p>
                  </a:txBody>
                  <a:tcPr>
                    <a:lnB w="12700" cap="flat" cmpd="sng" algn="ctr">
                      <a:solidFill>
                        <a:schemeClr val="tx1"/>
                      </a:solidFill>
                      <a:prstDash val="solid"/>
                      <a:round/>
                      <a:headEnd type="none" w="med" len="med"/>
                      <a:tailEnd type="none" w="med" len="med"/>
                    </a:lnB>
                  </a:tcPr>
                </a:tc>
                <a:tc gridSpan="2" vMerge="1">
                  <a:txBody>
                    <a:bodyPr/>
                    <a:lstStyle/>
                    <a:p>
                      <a:endParaRPr lang="fr-FR" dirty="0"/>
                    </a:p>
                  </a:txBody>
                  <a:tcPr/>
                </a:tc>
                <a:tc hMerge="1" vMerge="1">
                  <a:txBody>
                    <a:bodyPr/>
                    <a:lstStyle/>
                    <a:p>
                      <a:endParaRPr lang="fr-FR" dirty="0"/>
                    </a:p>
                  </a:txBody>
                  <a:tcPr/>
                </a:tc>
                <a:extLst>
                  <a:ext uri="{0D108BD9-81ED-4DB2-BD59-A6C34878D82A}">
                    <a16:rowId xmlns:a16="http://schemas.microsoft.com/office/drawing/2014/main" val="1373120807"/>
                  </a:ext>
                </a:extLst>
              </a:tr>
            </a:tbl>
          </a:graphicData>
        </a:graphic>
      </p:graphicFrame>
      <p:sp>
        <p:nvSpPr>
          <p:cNvPr id="4" name="Espace réservé du numéro de diapositive 3">
            <a:extLst>
              <a:ext uri="{FF2B5EF4-FFF2-40B4-BE49-F238E27FC236}">
                <a16:creationId xmlns:a16="http://schemas.microsoft.com/office/drawing/2014/main" id="{78BCC228-BED4-4509-AC78-CF7B1D3AFC4D}"/>
              </a:ext>
            </a:extLst>
          </p:cNvPr>
          <p:cNvSpPr>
            <a:spLocks noGrp="1"/>
          </p:cNvSpPr>
          <p:nvPr>
            <p:ph type="sldNum" sz="quarter" idx="12"/>
          </p:nvPr>
        </p:nvSpPr>
        <p:spPr/>
        <p:txBody>
          <a:bodyPr/>
          <a:lstStyle/>
          <a:p>
            <a:fld id="{E985AF56-2B71-42BB-BA31-1D3DAB1E787A}" type="slidenum">
              <a:rPr lang="fr-FR" smtClean="0">
                <a:solidFill>
                  <a:srgbClr val="1F497D">
                    <a:lumMod val="75000"/>
                  </a:srgbClr>
                </a:solidFill>
              </a:rPr>
              <a:pPr/>
              <a:t>33</a:t>
            </a:fld>
            <a:endParaRPr lang="fr-FR">
              <a:solidFill>
                <a:srgbClr val="1F497D">
                  <a:lumMod val="75000"/>
                </a:srgbClr>
              </a:solidFill>
            </a:endParaRPr>
          </a:p>
        </p:txBody>
      </p:sp>
    </p:spTree>
    <p:extLst>
      <p:ext uri="{BB962C8B-B14F-4D97-AF65-F5344CB8AC3E}">
        <p14:creationId xmlns:p14="http://schemas.microsoft.com/office/powerpoint/2010/main" val="11218915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40000"/>
              <a:lumOff val="60000"/>
            </a:schemeClr>
          </a:solidFill>
        </p:spPr>
        <p:txBody>
          <a:bodyPr>
            <a:normAutofit fontScale="90000"/>
          </a:bodyPr>
          <a:lstStyle/>
          <a:p>
            <a:r>
              <a:rPr lang="en-US" sz="4000" b="1" spc="-55" dirty="0">
                <a:solidFill>
                  <a:schemeClr val="accent2">
                    <a:lumMod val="75000"/>
                  </a:schemeClr>
                </a:solidFill>
                <a:latin typeface="Bell MT" panose="02020503060305020303" pitchFamily="18" charset="0"/>
              </a:rPr>
              <a:t>IV- 4 </a:t>
            </a:r>
            <a:r>
              <a:rPr lang="en-US" sz="3800" i="1" spc="-35" dirty="0">
                <a:solidFill>
                  <a:srgbClr val="3F3F3F"/>
                </a:solidFill>
                <a:latin typeface="Bell MT" panose="02020503060305020303" pitchFamily="18" charset="0"/>
              </a:rPr>
              <a:t>Frequency-domain granger causality between inflation and monetary aggregate</a:t>
            </a:r>
          </a:p>
        </p:txBody>
      </p:sp>
      <p:pic>
        <p:nvPicPr>
          <p:cNvPr id="14" name="Espace réservé du contenu 13">
            <a:extLst>
              <a:ext uri="{FF2B5EF4-FFF2-40B4-BE49-F238E27FC236}">
                <a16:creationId xmlns:a16="http://schemas.microsoft.com/office/drawing/2014/main" id="{E8312912-7AAD-4385-A090-D82E3608F0D2}"/>
              </a:ext>
            </a:extLst>
          </p:cNvPr>
          <p:cNvPicPr>
            <a:picLocks noGrp="1" noChangeAspect="1"/>
          </p:cNvPicPr>
          <p:nvPr>
            <p:ph idx="1"/>
          </p:nvPr>
        </p:nvPicPr>
        <p:blipFill>
          <a:blip r:embed="rId2"/>
          <a:stretch>
            <a:fillRect/>
          </a:stretch>
        </p:blipFill>
        <p:spPr>
          <a:xfrm>
            <a:off x="2374900" y="1800225"/>
            <a:ext cx="6781800" cy="4424363"/>
          </a:xfrm>
          <a:prstGeom prst="rect">
            <a:avLst/>
          </a:prstGeom>
        </p:spPr>
      </p:pic>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34</a:t>
            </a:fld>
            <a:endParaRPr lang="fr-FR">
              <a:solidFill>
                <a:srgbClr val="1F497D">
                  <a:lumMod val="75000"/>
                </a:srgbClr>
              </a:solidFill>
            </a:endParaRPr>
          </a:p>
        </p:txBody>
      </p:sp>
    </p:spTree>
    <p:extLst>
      <p:ext uri="{BB962C8B-B14F-4D97-AF65-F5344CB8AC3E}">
        <p14:creationId xmlns:p14="http://schemas.microsoft.com/office/powerpoint/2010/main" val="9077829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22993"/>
            <a:ext cx="10693400" cy="1164663"/>
          </a:xfrm>
          <a:solidFill>
            <a:schemeClr val="tx2">
              <a:lumMod val="40000"/>
              <a:lumOff val="60000"/>
            </a:schemeClr>
          </a:solidFill>
        </p:spPr>
        <p:txBody>
          <a:bodyPr/>
          <a:lstStyle/>
          <a:p>
            <a:r>
              <a:rPr lang="en-US" sz="3200" b="1" spc="-55" dirty="0">
                <a:solidFill>
                  <a:schemeClr val="accent2">
                    <a:lumMod val="75000"/>
                  </a:schemeClr>
                </a:solidFill>
                <a:latin typeface="Bell MT" panose="02020503060305020303" pitchFamily="18" charset="0"/>
              </a:rPr>
              <a:t>IV- 4 </a:t>
            </a:r>
            <a:r>
              <a:rPr lang="en-US" sz="3200" i="1" spc="-35" dirty="0">
                <a:solidFill>
                  <a:srgbClr val="3F3F3F"/>
                </a:solidFill>
                <a:latin typeface="Bell MT" panose="02020503060305020303" pitchFamily="18" charset="0"/>
              </a:rPr>
              <a:t>Frequency-domain granger causality between inflation and monetary aggregate</a:t>
            </a:r>
            <a:endParaRPr lang="en-US" dirty="0"/>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35</a:t>
            </a:fld>
            <a:endParaRPr lang="fr-FR">
              <a:solidFill>
                <a:srgbClr val="1F497D">
                  <a:lumMod val="75000"/>
                </a:srgbClr>
              </a:solidFill>
            </a:endParaRPr>
          </a:p>
        </p:txBody>
      </p:sp>
      <p:pic>
        <p:nvPicPr>
          <p:cNvPr id="7" name="Espace réservé du contenu 6">
            <a:extLst>
              <a:ext uri="{FF2B5EF4-FFF2-40B4-BE49-F238E27FC236}">
                <a16:creationId xmlns:a16="http://schemas.microsoft.com/office/drawing/2014/main" id="{F996DEF6-BC16-4EB3-94A7-60CF384ABB79}"/>
              </a:ext>
            </a:extLst>
          </p:cNvPr>
          <p:cNvPicPr>
            <a:picLocks noGrp="1" noChangeAspect="1"/>
          </p:cNvPicPr>
          <p:nvPr>
            <p:ph idx="1"/>
          </p:nvPr>
        </p:nvPicPr>
        <p:blipFill>
          <a:blip r:embed="rId2"/>
          <a:stretch>
            <a:fillRect/>
          </a:stretch>
        </p:blipFill>
        <p:spPr>
          <a:xfrm>
            <a:off x="2782855" y="1270000"/>
            <a:ext cx="5134040" cy="5716588"/>
          </a:xfrm>
          <a:prstGeom prst="rect">
            <a:avLst/>
          </a:prstGeom>
        </p:spPr>
      </p:pic>
    </p:spTree>
    <p:extLst>
      <p:ext uri="{BB962C8B-B14F-4D97-AF65-F5344CB8AC3E}">
        <p14:creationId xmlns:p14="http://schemas.microsoft.com/office/powerpoint/2010/main" val="27889175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22993"/>
            <a:ext cx="10693400" cy="1164663"/>
          </a:xfrm>
          <a:solidFill>
            <a:schemeClr val="tx2">
              <a:lumMod val="40000"/>
              <a:lumOff val="60000"/>
            </a:schemeClr>
          </a:solidFill>
        </p:spPr>
        <p:txBody>
          <a:bodyPr/>
          <a:lstStyle/>
          <a:p>
            <a:r>
              <a:rPr lang="en-US" sz="3200" i="1" spc="-35" dirty="0">
                <a:solidFill>
                  <a:srgbClr val="3F3F3F"/>
                </a:solidFill>
              </a:rPr>
              <a:t>Conclusion </a:t>
            </a:r>
            <a:endParaRPr lang="en-US" dirty="0"/>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36</a:t>
            </a:fld>
            <a:endParaRPr lang="fr-FR">
              <a:solidFill>
                <a:srgbClr val="1F497D">
                  <a:lumMod val="75000"/>
                </a:srgbClr>
              </a:solidFill>
            </a:endParaRPr>
          </a:p>
        </p:txBody>
      </p:sp>
      <p:sp>
        <p:nvSpPr>
          <p:cNvPr id="5" name="Espace réservé du contenu 4">
            <a:extLst>
              <a:ext uri="{FF2B5EF4-FFF2-40B4-BE49-F238E27FC236}">
                <a16:creationId xmlns:a16="http://schemas.microsoft.com/office/drawing/2014/main" id="{B47D65B3-2437-46DF-8A1A-76F85A3F0D2A}"/>
              </a:ext>
            </a:extLst>
          </p:cNvPr>
          <p:cNvSpPr>
            <a:spLocks noGrp="1"/>
          </p:cNvSpPr>
          <p:nvPr>
            <p:ph idx="1"/>
          </p:nvPr>
        </p:nvSpPr>
        <p:spPr/>
        <p:txBody>
          <a:bodyPr/>
          <a:lstStyle/>
          <a:p>
            <a:endParaRPr lang="en-US" sz="1800" dirty="0">
              <a:effectLst/>
              <a:latin typeface="Times New Roman" panose="02020603050405020304" pitchFamily="18" charset="0"/>
              <a:ea typeface="Times New Roman" panose="02020603050405020304" pitchFamily="18" charset="0"/>
              <a:cs typeface="Arial" panose="020B0604020202020204" pitchFamily="34" charset="0"/>
            </a:endParaRPr>
          </a:p>
          <a:p>
            <a:endParaRPr lang="en-US" sz="1800" dirty="0">
              <a:latin typeface="Times New Roman" panose="02020603050405020304" pitchFamily="18" charset="0"/>
              <a:ea typeface="Times New Roman" panose="02020603050405020304" pitchFamily="18" charset="0"/>
              <a:cs typeface="Arial" panose="020B0604020202020204" pitchFamily="34" charset="0"/>
            </a:endParaRPr>
          </a:p>
          <a:p>
            <a:endParaRPr lang="en-US" sz="1800" dirty="0">
              <a:effectLst/>
              <a:latin typeface="Times New Roman" panose="02020603050405020304" pitchFamily="18" charset="0"/>
              <a:ea typeface="Times New Roman" panose="02020603050405020304" pitchFamily="18" charset="0"/>
              <a:cs typeface="Arial" panose="020B0604020202020204" pitchFamily="34" charset="0"/>
            </a:endParaRPr>
          </a:p>
          <a:p>
            <a:pPr marL="0" indent="0" algn="just">
              <a:buNone/>
            </a:pPr>
            <a:r>
              <a:rPr lang="en-US" sz="2800" dirty="0">
                <a:effectLst/>
                <a:latin typeface="Times New Roman" panose="02020603050405020304" pitchFamily="18" charset="0"/>
                <a:ea typeface="Times New Roman" panose="02020603050405020304" pitchFamily="18" charset="0"/>
                <a:cs typeface="Arial" panose="020B0604020202020204" pitchFamily="34" charset="0"/>
              </a:rPr>
              <a:t>The wavelet power spectrum results indicate that money growth, and inflation share common strong variance only in the medium. From a frequency-domain view, we find that money growth and inflation </a:t>
            </a:r>
            <a:r>
              <a:rPr lang="en-US" sz="2800" dirty="0">
                <a:effectLst/>
                <a:latin typeface="Times New Roman" panose="02020603050405020304" pitchFamily="18" charset="0"/>
                <a:ea typeface="Calibri" panose="020F0502020204030204" pitchFamily="34" charset="0"/>
                <a:cs typeface="Arial" panose="020B0604020202020204" pitchFamily="34" charset="0"/>
              </a:rPr>
              <a:t>is highly significant at the short and medium run</a:t>
            </a:r>
            <a:r>
              <a:rPr lang="en-US" sz="2800" dirty="0">
                <a:effectLst/>
                <a:latin typeface="Times New Roman" panose="02020603050405020304" pitchFamily="18" charset="0"/>
                <a:ea typeface="Times New Roman" panose="02020603050405020304" pitchFamily="18" charset="0"/>
                <a:cs typeface="Arial" panose="020B0604020202020204" pitchFamily="34" charset="0"/>
              </a:rPr>
              <a:t>. We can also conclude for Tunisia that the long-run relationship between money growth, and inflation do not support the modern quantity theory of money (QTM).In the medium-run relationship between  money growth inflation supports the modern QTM. </a:t>
            </a:r>
            <a:endParaRPr lang="fr-FR" sz="2800" dirty="0">
              <a:effectLst/>
              <a:latin typeface="Calibri" panose="020F0502020204030204" pitchFamily="34" charset="0"/>
              <a:ea typeface="Calibri" panose="020F0502020204030204" pitchFamily="34" charset="0"/>
              <a:cs typeface="Arial" panose="020B0604020202020204" pitchFamily="34" charset="0"/>
            </a:endParaRPr>
          </a:p>
          <a:p>
            <a:endParaRPr lang="fr-FR" dirty="0"/>
          </a:p>
        </p:txBody>
      </p:sp>
    </p:spTree>
    <p:extLst>
      <p:ext uri="{BB962C8B-B14F-4D97-AF65-F5344CB8AC3E}">
        <p14:creationId xmlns:p14="http://schemas.microsoft.com/office/powerpoint/2010/main" val="41434987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41659" y="3070351"/>
            <a:ext cx="7608570" cy="773430"/>
          </a:xfrm>
          <a:prstGeom prst="rect">
            <a:avLst/>
          </a:prstGeom>
        </p:spPr>
        <p:txBody>
          <a:bodyPr vert="horz" wrap="square" lIns="0" tIns="13335" rIns="0" bIns="0" rtlCol="0">
            <a:spAutoFit/>
          </a:bodyPr>
          <a:lstStyle/>
          <a:p>
            <a:pPr marL="12700">
              <a:lnSpc>
                <a:spcPct val="100000"/>
              </a:lnSpc>
              <a:spcBef>
                <a:spcPts val="105"/>
              </a:spcBef>
              <a:tabLst>
                <a:tab pos="2764790" algn="l"/>
              </a:tabLst>
            </a:pPr>
            <a:r>
              <a:rPr sz="4900" b="0" dirty="0">
                <a:solidFill>
                  <a:srgbClr val="000000"/>
                </a:solidFill>
                <a:latin typeface="Calibri"/>
                <a:cs typeface="Calibri"/>
              </a:rPr>
              <a:t>Thank</a:t>
            </a:r>
            <a:r>
              <a:rPr sz="4900" b="0" spc="5" dirty="0">
                <a:solidFill>
                  <a:srgbClr val="000000"/>
                </a:solidFill>
                <a:latin typeface="Calibri"/>
                <a:cs typeface="Calibri"/>
              </a:rPr>
              <a:t> </a:t>
            </a:r>
            <a:r>
              <a:rPr sz="4900" b="0" spc="-20" dirty="0">
                <a:solidFill>
                  <a:srgbClr val="000000"/>
                </a:solidFill>
                <a:latin typeface="Calibri"/>
                <a:cs typeface="Calibri"/>
              </a:rPr>
              <a:t>you	</a:t>
            </a:r>
            <a:r>
              <a:rPr sz="4900" b="0" spc="-35" dirty="0">
                <a:solidFill>
                  <a:srgbClr val="000000"/>
                </a:solidFill>
                <a:latin typeface="Calibri"/>
                <a:cs typeface="Calibri"/>
              </a:rPr>
              <a:t>for </a:t>
            </a:r>
            <a:r>
              <a:rPr sz="4900" b="0" spc="-15" dirty="0">
                <a:solidFill>
                  <a:srgbClr val="000000"/>
                </a:solidFill>
                <a:latin typeface="Calibri"/>
                <a:cs typeface="Calibri"/>
              </a:rPr>
              <a:t>your </a:t>
            </a:r>
            <a:r>
              <a:rPr sz="4900" b="0" spc="-25" dirty="0">
                <a:solidFill>
                  <a:srgbClr val="000000"/>
                </a:solidFill>
                <a:latin typeface="Calibri"/>
                <a:cs typeface="Calibri"/>
              </a:rPr>
              <a:t>attention</a:t>
            </a:r>
            <a:r>
              <a:rPr sz="4900" b="0" spc="-20" dirty="0">
                <a:solidFill>
                  <a:srgbClr val="000000"/>
                </a:solidFill>
                <a:latin typeface="Calibri"/>
                <a:cs typeface="Calibri"/>
              </a:rPr>
              <a:t> </a:t>
            </a:r>
            <a:r>
              <a:rPr sz="4900" b="0" dirty="0">
                <a:solidFill>
                  <a:srgbClr val="000000"/>
                </a:solidFill>
                <a:latin typeface="Calibri"/>
                <a:cs typeface="Calibri"/>
              </a:rPr>
              <a:t>!</a:t>
            </a:r>
            <a:endParaRPr sz="4900">
              <a:latin typeface="Calibri"/>
              <a:cs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27000"/>
          </a:schemeClr>
        </a:soli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0" y="-94843"/>
            <a:ext cx="10693400" cy="1368323"/>
          </a:xfrm>
          <a:prstGeom prst="rect">
            <a:avLst/>
          </a:prstGeom>
          <a:gradFill>
            <a:gsLst>
              <a:gs pos="0">
                <a:schemeClr val="accent1">
                  <a:lumMod val="5000"/>
                  <a:lumOff val="95000"/>
                </a:schemeClr>
              </a:gs>
              <a:gs pos="2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vert="horz" wrap="square" lIns="0" tIns="13970" rIns="0" bIns="0" rtlCol="0">
            <a:spAutoFit/>
          </a:bodyPr>
          <a:lstStyle/>
          <a:p>
            <a:pPr marL="12700">
              <a:lnSpc>
                <a:spcPct val="100000"/>
              </a:lnSpc>
              <a:spcBef>
                <a:spcPts val="110"/>
              </a:spcBef>
            </a:pPr>
            <a:r>
              <a:rPr lang="fr-FR" sz="4200" b="1" spc="-55" dirty="0">
                <a:solidFill>
                  <a:schemeClr val="accent2">
                    <a:lumMod val="75000"/>
                  </a:schemeClr>
                </a:solidFill>
                <a:latin typeface="Bell MT" panose="02020503060305020303" pitchFamily="18" charset="0"/>
              </a:rPr>
              <a:t>I-2-</a:t>
            </a:r>
            <a:r>
              <a:rPr sz="4200" b="1" spc="-55" dirty="0">
                <a:solidFill>
                  <a:schemeClr val="accent2">
                    <a:lumMod val="75000"/>
                  </a:schemeClr>
                </a:solidFill>
                <a:latin typeface="Bell MT" panose="02020503060305020303" pitchFamily="18" charset="0"/>
              </a:rPr>
              <a:t>Motivation</a:t>
            </a:r>
            <a:r>
              <a:rPr lang="fr-FR" sz="4200" b="1" spc="-55" dirty="0">
                <a:solidFill>
                  <a:schemeClr val="accent2">
                    <a:lumMod val="75000"/>
                  </a:schemeClr>
                </a:solidFill>
                <a:latin typeface="Bell MT" panose="02020503060305020303" pitchFamily="18" charset="0"/>
              </a:rPr>
              <a:t> : </a:t>
            </a:r>
            <a:r>
              <a:rPr lang="en-US" sz="4400" b="1" dirty="0">
                <a:latin typeface="Bell MT" panose="02020503060305020303" pitchFamily="18" charset="0"/>
                <a:cs typeface="Arial" panose="020B0604020202020204" pitchFamily="34" charset="0"/>
              </a:rPr>
              <a:t>the evolution of fiduciary currency</a:t>
            </a:r>
            <a:endParaRPr sz="4200" dirty="0"/>
          </a:p>
        </p:txBody>
      </p:sp>
      <p:sp>
        <p:nvSpPr>
          <p:cNvPr id="3" name="object 3"/>
          <p:cNvSpPr txBox="1">
            <a:spLocks noGrp="1"/>
          </p:cNvSpPr>
          <p:nvPr>
            <p:ph idx="1"/>
          </p:nvPr>
        </p:nvSpPr>
        <p:spPr>
          <a:xfrm>
            <a:off x="241301" y="928084"/>
            <a:ext cx="9144000" cy="4145494"/>
          </a:xfrm>
          <a:prstGeom prst="rect">
            <a:avLst/>
          </a:prstGeom>
        </p:spPr>
        <p:txBody>
          <a:bodyPr vert="horz" wrap="square" lIns="0" tIns="49530" rIns="0" bIns="0" rtlCol="0">
            <a:spAutoFit/>
          </a:bodyPr>
          <a:lstStyle/>
          <a:p>
            <a:pPr indent="0" algn="just">
              <a:lnSpc>
                <a:spcPct val="150000"/>
              </a:lnSpc>
              <a:spcAft>
                <a:spcPts val="1000"/>
              </a:spcAft>
              <a:buNone/>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indent="0" algn="just">
              <a:lnSpc>
                <a:spcPct val="150000"/>
              </a:lnSpc>
              <a:spcAft>
                <a:spcPts val="1000"/>
              </a:spcAft>
              <a:buNone/>
            </a:pPr>
            <a:r>
              <a:rPr lang="en-US" sz="1800" dirty="0">
                <a:effectLst/>
                <a:latin typeface="Calibri" panose="020F0502020204030204" pitchFamily="34" charset="0"/>
                <a:ea typeface="Calibri" panose="020F0502020204030204" pitchFamily="34" charset="0"/>
                <a:cs typeface="Arial" panose="020B0604020202020204" pitchFamily="34" charset="0"/>
              </a:rPr>
              <a:t>. </a:t>
            </a:r>
            <a:endParaRPr lang="en-US" sz="1800" dirty="0">
              <a:latin typeface="Times New Roman" panose="02020603050405020304" pitchFamily="18" charset="0"/>
              <a:ea typeface="Times New Roman" panose="02020603050405020304" pitchFamily="18" charset="0"/>
            </a:endParaRPr>
          </a:p>
          <a:p>
            <a:pPr indent="0" algn="just">
              <a:lnSpc>
                <a:spcPct val="150000"/>
              </a:lnSpc>
              <a:spcAft>
                <a:spcPts val="1000"/>
              </a:spcAft>
              <a:buNone/>
            </a:pP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p>
            <a:pPr indent="449580" algn="just">
              <a:lnSpc>
                <a:spcPct val="150000"/>
              </a:lnSpc>
              <a:spcAft>
                <a:spcPts val="1000"/>
              </a:spcAft>
            </a:pP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marL="144145">
              <a:lnSpc>
                <a:spcPct val="100000"/>
              </a:lnSpc>
              <a:spcBef>
                <a:spcPts val="944"/>
              </a:spcBef>
            </a:pPr>
            <a:endParaRPr lang="fr-FR" sz="2100" spc="-5" dirty="0"/>
          </a:p>
          <a:p>
            <a:pPr marL="144145">
              <a:lnSpc>
                <a:spcPct val="100000"/>
              </a:lnSpc>
              <a:spcBef>
                <a:spcPts val="944"/>
              </a:spcBef>
            </a:pPr>
            <a:endParaRPr lang="fr-FR" sz="2100" spc="-5" dirty="0"/>
          </a:p>
          <a:p>
            <a:pPr marL="144145">
              <a:lnSpc>
                <a:spcPct val="100000"/>
              </a:lnSpc>
              <a:spcBef>
                <a:spcPts val="944"/>
              </a:spcBef>
            </a:pPr>
            <a:endParaRPr lang="fr-FR" sz="2100" spc="-5" dirty="0"/>
          </a:p>
          <a:p>
            <a:pPr marL="144145">
              <a:lnSpc>
                <a:spcPct val="100000"/>
              </a:lnSpc>
              <a:spcBef>
                <a:spcPts val="944"/>
              </a:spcBef>
            </a:pPr>
            <a:endParaRPr lang="fr-FR" sz="2100" spc="-5" dirty="0"/>
          </a:p>
        </p:txBody>
      </p:sp>
      <p:graphicFrame>
        <p:nvGraphicFramePr>
          <p:cNvPr id="14" name="Graphique 13">
            <a:extLst>
              <a:ext uri="{FF2B5EF4-FFF2-40B4-BE49-F238E27FC236}">
                <a16:creationId xmlns:a16="http://schemas.microsoft.com/office/drawing/2014/main" id="{D03FB614-F21D-4195-B5B9-BA2AEE192B1A}"/>
              </a:ext>
            </a:extLst>
          </p:cNvPr>
          <p:cNvGraphicFramePr>
            <a:graphicFrameLocks/>
          </p:cNvGraphicFramePr>
          <p:nvPr>
            <p:extLst>
              <p:ext uri="{D42A27DB-BD31-4B8C-83A1-F6EECF244321}">
                <p14:modId xmlns:p14="http://schemas.microsoft.com/office/powerpoint/2010/main" val="491059339"/>
              </p:ext>
            </p:extLst>
          </p:nvPr>
        </p:nvGraphicFramePr>
        <p:xfrm>
          <a:off x="217215" y="1800226"/>
          <a:ext cx="9613900" cy="4953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16987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ppt_x"/>
                                          </p:val>
                                        </p:tav>
                                        <p:tav tm="100000">
                                          <p:val>
                                            <p:strVal val="#ppt_x"/>
                                          </p:val>
                                        </p:tav>
                                      </p:tavLst>
                                    </p:anim>
                                    <p:anim calcmode="lin" valueType="num">
                                      <p:cBhvr additive="base">
                                        <p:cTn id="1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79454"/>
            <a:ext cx="10693400" cy="1337546"/>
          </a:xfrm>
          <a:prstGeom prst="rect">
            <a:avLst/>
          </a:prstGeom>
          <a:gradFill>
            <a:gsLst>
              <a:gs pos="0">
                <a:schemeClr val="accent1">
                  <a:lumMod val="5000"/>
                  <a:lumOff val="95000"/>
                </a:schemeClr>
              </a:gs>
              <a:gs pos="2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vert="horz" wrap="square" lIns="0" tIns="13970" rIns="0" bIns="0" rtlCol="0">
            <a:spAutoFit/>
          </a:bodyPr>
          <a:lstStyle/>
          <a:p>
            <a:pPr marL="12700">
              <a:spcBef>
                <a:spcPts val="110"/>
              </a:spcBef>
            </a:pPr>
            <a:r>
              <a:rPr lang="fr-FR" sz="4200" b="1" spc="-55" dirty="0">
                <a:solidFill>
                  <a:schemeClr val="accent2">
                    <a:lumMod val="75000"/>
                  </a:schemeClr>
                </a:solidFill>
                <a:latin typeface="Bell MT" panose="02020503060305020303" pitchFamily="18" charset="0"/>
              </a:rPr>
              <a:t>I-3-</a:t>
            </a:r>
            <a:r>
              <a:rPr sz="4200" b="1" spc="-55" dirty="0">
                <a:solidFill>
                  <a:schemeClr val="accent2">
                    <a:lumMod val="75000"/>
                  </a:schemeClr>
                </a:solidFill>
                <a:latin typeface="Bell MT" panose="02020503060305020303" pitchFamily="18" charset="0"/>
              </a:rPr>
              <a:t>Motivation</a:t>
            </a:r>
            <a:r>
              <a:rPr lang="en-US" sz="4200" b="1" spc="-55" dirty="0">
                <a:solidFill>
                  <a:schemeClr val="accent2">
                    <a:lumMod val="75000"/>
                  </a:schemeClr>
                </a:solidFill>
                <a:latin typeface="Bell MT" panose="02020503060305020303" pitchFamily="18" charset="0"/>
              </a:rPr>
              <a:t>  :</a:t>
            </a:r>
            <a:r>
              <a:rPr lang="en-US" sz="4400" b="1" dirty="0">
                <a:latin typeface="Bell MT" panose="02020503060305020303" pitchFamily="18" charset="0"/>
                <a:cs typeface="Arial" panose="020B0604020202020204" pitchFamily="34" charset="0"/>
              </a:rPr>
              <a:t>Evolution of Credit</a:t>
            </a:r>
            <a:br>
              <a:rPr lang="en-US" sz="4400" b="1" dirty="0">
                <a:latin typeface="Bell MT" panose="02020503060305020303" pitchFamily="18" charset="0"/>
                <a:cs typeface="Arial" panose="020B0604020202020204" pitchFamily="34" charset="0"/>
              </a:rPr>
            </a:br>
            <a:endParaRPr sz="4200" dirty="0"/>
          </a:p>
        </p:txBody>
      </p:sp>
      <p:sp>
        <p:nvSpPr>
          <p:cNvPr id="3" name="object 3"/>
          <p:cNvSpPr txBox="1">
            <a:spLocks noGrp="1"/>
          </p:cNvSpPr>
          <p:nvPr>
            <p:ph idx="1"/>
          </p:nvPr>
        </p:nvSpPr>
        <p:spPr>
          <a:xfrm>
            <a:off x="241300" y="1269783"/>
            <a:ext cx="10371565" cy="9092489"/>
          </a:xfrm>
          <a:prstGeom prst="rect">
            <a:avLst/>
          </a:prstGeom>
          <a:gradFill>
            <a:gsLst>
              <a:gs pos="0">
                <a:schemeClr val="accent1">
                  <a:tint val="50000"/>
                  <a:satMod val="300000"/>
                </a:schemeClr>
              </a:gs>
              <a:gs pos="30000">
                <a:schemeClr val="accent1">
                  <a:tint val="37000"/>
                  <a:satMod val="300000"/>
                  <a:alpha val="52000"/>
                </a:schemeClr>
              </a:gs>
              <a:gs pos="100000">
                <a:schemeClr val="accent1">
                  <a:tint val="15000"/>
                  <a:satMod val="350000"/>
                </a:schemeClr>
              </a:gs>
            </a:gsLst>
            <a:lin ang="16200000" scaled="1"/>
          </a:gradFill>
        </p:spPr>
        <p:txBody>
          <a:bodyPr vert="horz" wrap="square" lIns="0" tIns="49530" rIns="0" bIns="0" rtlCol="0">
            <a:spAutoFit/>
          </a:bodyPr>
          <a:lstStyle/>
          <a:p>
            <a:pPr>
              <a:lnSpc>
                <a:spcPct val="115000"/>
              </a:lnSpc>
              <a:spcAft>
                <a:spcPts val="1000"/>
              </a:spcAft>
            </a:pPr>
            <a:endParaRPr lang="en-US" sz="1400" dirty="0"/>
          </a:p>
          <a:p>
            <a:pPr marL="0" indent="0">
              <a:buNone/>
            </a:pPr>
            <a:r>
              <a:rPr lang="en-US" sz="1100" dirty="0"/>
              <a:t/>
            </a:r>
            <a:br>
              <a:rPr lang="en-US" sz="1100" dirty="0"/>
            </a:br>
            <a:endParaRPr lang="en-US" sz="1400" dirty="0"/>
          </a:p>
          <a:p>
            <a:pPr>
              <a:lnSpc>
                <a:spcPct val="115000"/>
              </a:lnSpc>
              <a:spcAft>
                <a:spcPts val="1000"/>
              </a:spcAft>
            </a:pP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indent="449580" algn="just">
              <a:lnSpc>
                <a:spcPct val="150000"/>
              </a:lnSpc>
              <a:spcAft>
                <a:spcPts val="1000"/>
              </a:spcAft>
            </a:pPr>
            <a:endParaRPr lang="en-US" sz="1800" dirty="0">
              <a:effectLst/>
              <a:latin typeface="Times New Roman" panose="02020603050405020304" pitchFamily="18" charset="0"/>
              <a:ea typeface="Times New Roman" panose="02020603050405020304" pitchFamily="18" charset="0"/>
            </a:endParaRPr>
          </a:p>
          <a:p>
            <a:pPr indent="449580" algn="just">
              <a:lnSpc>
                <a:spcPct val="150000"/>
              </a:lnSpc>
              <a:spcAft>
                <a:spcPts val="1000"/>
              </a:spcAft>
            </a:pPr>
            <a:endParaRPr lang="en-US" sz="1800" dirty="0">
              <a:latin typeface="Times New Roman" panose="02020603050405020304" pitchFamily="18" charset="0"/>
              <a:ea typeface="Times New Roman" panose="02020603050405020304" pitchFamily="18" charset="0"/>
            </a:endParaRPr>
          </a:p>
          <a:p>
            <a:pPr indent="449580" algn="just">
              <a:lnSpc>
                <a:spcPct val="150000"/>
              </a:lnSpc>
              <a:spcAft>
                <a:spcPts val="1000"/>
              </a:spcAft>
            </a:pPr>
            <a:endParaRPr lang="en-US" sz="1800" dirty="0">
              <a:effectLst/>
              <a:latin typeface="Times New Roman" panose="02020603050405020304" pitchFamily="18" charset="0"/>
              <a:ea typeface="Times New Roman" panose="02020603050405020304" pitchFamily="18" charset="0"/>
            </a:endParaRPr>
          </a:p>
          <a:p>
            <a:pPr indent="449580" algn="just">
              <a:lnSpc>
                <a:spcPct val="150000"/>
              </a:lnSpc>
              <a:spcAft>
                <a:spcPts val="1000"/>
              </a:spcAft>
            </a:pPr>
            <a:endParaRPr lang="en-US" sz="1800" dirty="0">
              <a:effectLst/>
              <a:latin typeface="Times New Roman" panose="02020603050405020304" pitchFamily="18" charset="0"/>
              <a:ea typeface="Times New Roman" panose="02020603050405020304" pitchFamily="18" charset="0"/>
            </a:endParaRPr>
          </a:p>
          <a:p>
            <a:pPr indent="449580" algn="just">
              <a:lnSpc>
                <a:spcPct val="150000"/>
              </a:lnSpc>
              <a:spcAft>
                <a:spcPts val="1000"/>
              </a:spcAft>
            </a:pPr>
            <a:r>
              <a:rPr lang="en-US" sz="1800" dirty="0">
                <a:effectLst/>
                <a:latin typeface="Times New Roman" panose="02020603050405020304" pitchFamily="18" charset="0"/>
                <a:ea typeface="Times New Roman" panose="02020603050405020304" pitchFamily="18" charset="0"/>
              </a:rPr>
              <a:t> </a:t>
            </a:r>
          </a:p>
          <a:p>
            <a:pPr indent="449580" algn="just">
              <a:lnSpc>
                <a:spcPct val="150000"/>
              </a:lnSpc>
              <a:spcAft>
                <a:spcPts val="1000"/>
              </a:spcAft>
            </a:pP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p>
            <a:pPr indent="449580" algn="just">
              <a:lnSpc>
                <a:spcPct val="150000"/>
              </a:lnSpc>
              <a:spcAft>
                <a:spcPts val="1000"/>
              </a:spcAft>
            </a:pP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indent="449580" algn="just">
              <a:lnSpc>
                <a:spcPct val="150000"/>
              </a:lnSpc>
              <a:spcAft>
                <a:spcPts val="1000"/>
              </a:spcAft>
            </a:pP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indent="449580" algn="just">
              <a:lnSpc>
                <a:spcPct val="150000"/>
              </a:lnSpc>
              <a:spcAft>
                <a:spcPts val="1000"/>
              </a:spcAft>
            </a:pP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p>
            <a:pPr indent="449580" algn="just">
              <a:lnSpc>
                <a:spcPct val="150000"/>
              </a:lnSpc>
              <a:spcAft>
                <a:spcPts val="1000"/>
              </a:spcAft>
            </a:pP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marL="144145">
              <a:lnSpc>
                <a:spcPct val="100000"/>
              </a:lnSpc>
              <a:spcBef>
                <a:spcPts val="944"/>
              </a:spcBef>
            </a:pPr>
            <a:endParaRPr lang="fr-FR" sz="2100" spc="-5" dirty="0"/>
          </a:p>
          <a:p>
            <a:pPr marL="144145">
              <a:lnSpc>
                <a:spcPct val="100000"/>
              </a:lnSpc>
              <a:spcBef>
                <a:spcPts val="944"/>
              </a:spcBef>
            </a:pPr>
            <a:endParaRPr lang="fr-FR" sz="2100" spc="-5" dirty="0"/>
          </a:p>
          <a:p>
            <a:pPr marL="144145">
              <a:lnSpc>
                <a:spcPct val="100000"/>
              </a:lnSpc>
              <a:spcBef>
                <a:spcPts val="944"/>
              </a:spcBef>
            </a:pPr>
            <a:endParaRPr lang="fr-FR" sz="2100" spc="-5" dirty="0"/>
          </a:p>
          <a:p>
            <a:pPr marL="144145">
              <a:lnSpc>
                <a:spcPct val="100000"/>
              </a:lnSpc>
              <a:spcBef>
                <a:spcPts val="944"/>
              </a:spcBef>
            </a:pPr>
            <a:endParaRPr lang="fr-FR" sz="2100" spc="-5" dirty="0"/>
          </a:p>
        </p:txBody>
      </p:sp>
      <p:graphicFrame>
        <p:nvGraphicFramePr>
          <p:cNvPr id="6" name="Graphique 5">
            <a:extLst>
              <a:ext uri="{FF2B5EF4-FFF2-40B4-BE49-F238E27FC236}">
                <a16:creationId xmlns:a16="http://schemas.microsoft.com/office/drawing/2014/main" id="{695B7BA0-5239-4B54-88D7-D5E5D695FBB0}"/>
              </a:ext>
            </a:extLst>
          </p:cNvPr>
          <p:cNvGraphicFramePr>
            <a:graphicFrameLocks/>
          </p:cNvGraphicFramePr>
          <p:nvPr>
            <p:extLst>
              <p:ext uri="{D42A27DB-BD31-4B8C-83A1-F6EECF244321}">
                <p14:modId xmlns:p14="http://schemas.microsoft.com/office/powerpoint/2010/main" val="2092445031"/>
              </p:ext>
            </p:extLst>
          </p:nvPr>
        </p:nvGraphicFramePr>
        <p:xfrm>
          <a:off x="889000" y="1876425"/>
          <a:ext cx="8915400" cy="5105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27021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0" y="-94843"/>
            <a:ext cx="10693400" cy="1368323"/>
          </a:xfrm>
          <a:prstGeom prst="rect">
            <a:avLst/>
          </a:prstGeom>
          <a:gradFill>
            <a:gsLst>
              <a:gs pos="0">
                <a:schemeClr val="accent1">
                  <a:lumMod val="5000"/>
                  <a:lumOff val="95000"/>
                </a:schemeClr>
              </a:gs>
              <a:gs pos="2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vert="horz" wrap="square" lIns="0" tIns="13970" rIns="0" bIns="0" rtlCol="0">
            <a:spAutoFit/>
          </a:bodyPr>
          <a:lstStyle/>
          <a:p>
            <a:pPr marL="12700">
              <a:spcBef>
                <a:spcPts val="110"/>
              </a:spcBef>
            </a:pPr>
            <a:r>
              <a:rPr lang="fr-FR" sz="4200" b="1" spc="-55" dirty="0">
                <a:solidFill>
                  <a:schemeClr val="accent2">
                    <a:lumMod val="75000"/>
                  </a:schemeClr>
                </a:solidFill>
                <a:latin typeface="Bell MT" panose="02020503060305020303" pitchFamily="18" charset="0"/>
              </a:rPr>
              <a:t>I-4-</a:t>
            </a:r>
            <a:r>
              <a:rPr sz="4200" b="1" spc="-55" dirty="0">
                <a:solidFill>
                  <a:schemeClr val="accent2">
                    <a:lumMod val="75000"/>
                  </a:schemeClr>
                </a:solidFill>
                <a:latin typeface="Bell MT" panose="02020503060305020303" pitchFamily="18" charset="0"/>
              </a:rPr>
              <a:t>Motivation</a:t>
            </a:r>
            <a:r>
              <a:rPr lang="en-US" sz="4200" b="1" spc="-55" dirty="0">
                <a:solidFill>
                  <a:schemeClr val="accent2">
                    <a:lumMod val="75000"/>
                  </a:schemeClr>
                </a:solidFill>
                <a:latin typeface="Bell MT" panose="02020503060305020303" pitchFamily="18" charset="0"/>
              </a:rPr>
              <a:t>  : </a:t>
            </a:r>
            <a:r>
              <a:rPr lang="en-US" sz="4400" b="1" dirty="0">
                <a:latin typeface="Bell MT" panose="02020503060305020303" pitchFamily="18" charset="0"/>
                <a:cs typeface="Arial" panose="020B0604020202020204" pitchFamily="34" charset="0"/>
              </a:rPr>
              <a:t>Monetary targeting framework </a:t>
            </a:r>
            <a:endParaRPr sz="4200" dirty="0"/>
          </a:p>
        </p:txBody>
      </p:sp>
      <p:sp>
        <p:nvSpPr>
          <p:cNvPr id="3" name="object 3"/>
          <p:cNvSpPr txBox="1">
            <a:spLocks noGrp="1"/>
          </p:cNvSpPr>
          <p:nvPr>
            <p:ph idx="1"/>
          </p:nvPr>
        </p:nvSpPr>
        <p:spPr>
          <a:xfrm>
            <a:off x="241300" y="1269783"/>
            <a:ext cx="10371565" cy="12320039"/>
          </a:xfrm>
          <a:prstGeom prst="rect">
            <a:avLst/>
          </a:prstGeom>
        </p:spPr>
        <p:txBody>
          <a:bodyPr vert="horz" wrap="square" lIns="0" tIns="49530" rIns="0" bIns="0" rtlCol="0">
            <a:spAutoFit/>
          </a:bodyPr>
          <a:lstStyle/>
          <a:p>
            <a:pPr>
              <a:lnSpc>
                <a:spcPct val="115000"/>
              </a:lnSpc>
              <a:spcAft>
                <a:spcPts val="1000"/>
              </a:spcAft>
            </a:pPr>
            <a:endParaRPr lang="en-US" sz="1400" dirty="0"/>
          </a:p>
          <a:p>
            <a:pPr indent="0" algn="just">
              <a:lnSpc>
                <a:spcPct val="150000"/>
              </a:lnSpc>
              <a:spcAft>
                <a:spcPts val="1000"/>
              </a:spcAft>
              <a:buNone/>
            </a:pPr>
            <a:endParaRPr lang="en-US" sz="1800" b="1" dirty="0">
              <a:latin typeface="Bell MT" panose="02020503060305020303" pitchFamily="18" charset="0"/>
              <a:cs typeface="Arial" panose="020B0604020202020204" pitchFamily="34" charset="0"/>
            </a:endParaRPr>
          </a:p>
          <a:p>
            <a:pPr indent="0" algn="just">
              <a:lnSpc>
                <a:spcPct val="150000"/>
              </a:lnSpc>
              <a:spcAft>
                <a:spcPts val="1000"/>
              </a:spcAft>
              <a:buNone/>
            </a:pPr>
            <a:endParaRPr lang="en-US" sz="1800" b="1" dirty="0">
              <a:latin typeface="Bell MT" panose="02020503060305020303" pitchFamily="18" charset="0"/>
              <a:cs typeface="Arial" panose="020B0604020202020204" pitchFamily="34" charset="0"/>
            </a:endParaRPr>
          </a:p>
          <a:p>
            <a:pPr indent="0" algn="just">
              <a:lnSpc>
                <a:spcPct val="150000"/>
              </a:lnSpc>
              <a:spcAft>
                <a:spcPts val="1000"/>
              </a:spcAft>
              <a:buNone/>
            </a:pPr>
            <a:r>
              <a:rPr lang="en-US" sz="1800" b="1" dirty="0">
                <a:latin typeface="Bell MT" panose="02020503060305020303" pitchFamily="18" charset="0"/>
                <a:cs typeface="Arial" panose="020B0604020202020204" pitchFamily="34" charset="0"/>
              </a:rPr>
              <a:t>Monetary targeting framework  :  monetary policy implementation relies on the central bank’s control over reserve money, with its evolution signaling when and why to intervene to attain reserve and broad money targets (Laurens and others (2015). the CBT’s liquidity injections targeted credit growth.</a:t>
            </a:r>
            <a:endParaRPr lang="en-US" sz="1800" dirty="0">
              <a:effectLst/>
              <a:latin typeface="Times New Roman" panose="02020603050405020304" pitchFamily="18" charset="0"/>
              <a:ea typeface="Times New Roman" panose="02020603050405020304" pitchFamily="18" charset="0"/>
            </a:endParaRPr>
          </a:p>
          <a:p>
            <a:pPr marL="0" indent="0">
              <a:buNone/>
            </a:pPr>
            <a:r>
              <a:rPr lang="en-US" sz="1100" dirty="0"/>
              <a:t/>
            </a:r>
            <a:br>
              <a:rPr lang="en-US" sz="1100" dirty="0"/>
            </a:br>
            <a:endParaRPr lang="en-US" sz="1400" dirty="0"/>
          </a:p>
          <a:p>
            <a:pPr>
              <a:lnSpc>
                <a:spcPct val="115000"/>
              </a:lnSpc>
              <a:spcAft>
                <a:spcPts val="1000"/>
              </a:spcAft>
            </a:pP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indent="449580" algn="just">
              <a:lnSpc>
                <a:spcPct val="150000"/>
              </a:lnSpc>
              <a:spcAft>
                <a:spcPts val="1000"/>
              </a:spcAft>
            </a:pPr>
            <a:endParaRPr lang="en-US" sz="1800" dirty="0">
              <a:effectLst/>
              <a:latin typeface="Times New Roman" panose="02020603050405020304" pitchFamily="18" charset="0"/>
              <a:ea typeface="Times New Roman" panose="02020603050405020304" pitchFamily="18" charset="0"/>
            </a:endParaRPr>
          </a:p>
          <a:p>
            <a:pPr indent="449580" algn="just">
              <a:lnSpc>
                <a:spcPct val="150000"/>
              </a:lnSpc>
              <a:spcAft>
                <a:spcPts val="1000"/>
              </a:spcAft>
            </a:pPr>
            <a:endParaRPr lang="en-US" sz="1800" dirty="0">
              <a:latin typeface="Times New Roman" panose="02020603050405020304" pitchFamily="18" charset="0"/>
              <a:ea typeface="Times New Roman" panose="02020603050405020304" pitchFamily="18" charset="0"/>
            </a:endParaRPr>
          </a:p>
          <a:p>
            <a:pPr indent="449580" algn="just">
              <a:lnSpc>
                <a:spcPct val="150000"/>
              </a:lnSpc>
              <a:spcAft>
                <a:spcPts val="1000"/>
              </a:spcAft>
            </a:pPr>
            <a:endParaRPr lang="en-US" sz="1800" dirty="0">
              <a:effectLst/>
              <a:latin typeface="Times New Roman" panose="02020603050405020304" pitchFamily="18" charset="0"/>
              <a:ea typeface="Times New Roman" panose="02020603050405020304" pitchFamily="18" charset="0"/>
            </a:endParaRPr>
          </a:p>
          <a:p>
            <a:pPr indent="449580" algn="just">
              <a:lnSpc>
                <a:spcPct val="150000"/>
              </a:lnSpc>
              <a:spcAft>
                <a:spcPts val="1000"/>
              </a:spcAft>
            </a:pPr>
            <a:endParaRPr lang="en-US" sz="1800" dirty="0">
              <a:effectLst/>
              <a:latin typeface="Times New Roman" panose="02020603050405020304" pitchFamily="18" charset="0"/>
              <a:ea typeface="Times New Roman" panose="02020603050405020304" pitchFamily="18" charset="0"/>
            </a:endParaRPr>
          </a:p>
          <a:p>
            <a:pPr indent="449580" algn="just">
              <a:lnSpc>
                <a:spcPct val="150000"/>
              </a:lnSpc>
              <a:spcAft>
                <a:spcPts val="1000"/>
              </a:spcAft>
            </a:pPr>
            <a:r>
              <a:rPr lang="en-US" sz="1800" dirty="0">
                <a:effectLst/>
                <a:latin typeface="Times New Roman" panose="02020603050405020304" pitchFamily="18" charset="0"/>
                <a:ea typeface="Times New Roman" panose="02020603050405020304" pitchFamily="18" charset="0"/>
              </a:rPr>
              <a:t> </a:t>
            </a:r>
          </a:p>
          <a:p>
            <a:pPr indent="449580" algn="just">
              <a:lnSpc>
                <a:spcPct val="150000"/>
              </a:lnSpc>
              <a:spcAft>
                <a:spcPts val="1000"/>
              </a:spcAft>
            </a:pP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p>
            <a:pPr indent="449580" algn="just">
              <a:lnSpc>
                <a:spcPct val="150000"/>
              </a:lnSpc>
              <a:spcAft>
                <a:spcPts val="1000"/>
              </a:spcAft>
            </a:pP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indent="449580" algn="just">
              <a:lnSpc>
                <a:spcPct val="150000"/>
              </a:lnSpc>
              <a:spcAft>
                <a:spcPts val="1000"/>
              </a:spcAft>
            </a:pP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indent="449580" algn="just">
              <a:lnSpc>
                <a:spcPct val="150000"/>
              </a:lnSpc>
              <a:spcAft>
                <a:spcPts val="1000"/>
              </a:spcAft>
            </a:pPr>
            <a:endParaRPr lang="en-US" sz="1800" dirty="0">
              <a:effectLst/>
              <a:latin typeface="Times New Roman" panose="02020603050405020304" pitchFamily="18" charset="0"/>
              <a:ea typeface="Calibri" panose="020F0502020204030204" pitchFamily="34" charset="0"/>
              <a:cs typeface="Arial" panose="020B0604020202020204" pitchFamily="34" charset="0"/>
            </a:endParaRPr>
          </a:p>
          <a:p>
            <a:pPr indent="449580" algn="just">
              <a:lnSpc>
                <a:spcPct val="150000"/>
              </a:lnSpc>
              <a:spcAft>
                <a:spcPts val="1000"/>
              </a:spcAft>
            </a:pP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marL="144145">
              <a:lnSpc>
                <a:spcPct val="100000"/>
              </a:lnSpc>
              <a:spcBef>
                <a:spcPts val="944"/>
              </a:spcBef>
            </a:pPr>
            <a:endParaRPr lang="fr-FR" sz="2100" spc="-5" dirty="0"/>
          </a:p>
          <a:p>
            <a:pPr marL="144145">
              <a:lnSpc>
                <a:spcPct val="100000"/>
              </a:lnSpc>
              <a:spcBef>
                <a:spcPts val="944"/>
              </a:spcBef>
            </a:pPr>
            <a:endParaRPr lang="fr-FR" sz="2100" spc="-5" dirty="0"/>
          </a:p>
          <a:p>
            <a:pPr marL="144145">
              <a:lnSpc>
                <a:spcPct val="100000"/>
              </a:lnSpc>
              <a:spcBef>
                <a:spcPts val="944"/>
              </a:spcBef>
            </a:pPr>
            <a:endParaRPr lang="fr-FR" sz="2100" spc="-5" dirty="0"/>
          </a:p>
          <a:p>
            <a:pPr marL="144145">
              <a:lnSpc>
                <a:spcPct val="100000"/>
              </a:lnSpc>
              <a:spcBef>
                <a:spcPts val="944"/>
              </a:spcBef>
            </a:pPr>
            <a:endParaRPr lang="fr-FR" sz="2100" spc="-5" dirty="0"/>
          </a:p>
        </p:txBody>
      </p:sp>
      <p:sp>
        <p:nvSpPr>
          <p:cNvPr id="5" name="Parchemin : horizontal 4">
            <a:extLst>
              <a:ext uri="{FF2B5EF4-FFF2-40B4-BE49-F238E27FC236}">
                <a16:creationId xmlns:a16="http://schemas.microsoft.com/office/drawing/2014/main" id="{F98215A0-95F7-475A-BCF1-666DB5E5E828}"/>
              </a:ext>
            </a:extLst>
          </p:cNvPr>
          <p:cNvSpPr/>
          <p:nvPr/>
        </p:nvSpPr>
        <p:spPr>
          <a:xfrm>
            <a:off x="6351" y="1419225"/>
            <a:ext cx="10606514" cy="4572000"/>
          </a:xfrm>
          <a:prstGeom prst="horizontalScroll">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858823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wipe(down)">
                                      <p:cBhvr>
                                        <p:cTn id="14" dur="580">
                                          <p:stCondLst>
                                            <p:cond delay="0"/>
                                          </p:stCondLst>
                                        </p:cTn>
                                        <p:tgtEl>
                                          <p:spTgt spid="3">
                                            <p:txEl>
                                              <p:pRg st="3" end="3"/>
                                            </p:txEl>
                                          </p:spTgt>
                                        </p:tgtEl>
                                      </p:cBhvr>
                                    </p:animEffect>
                                    <p:anim calcmode="lin" valueType="num">
                                      <p:cBhvr>
                                        <p:cTn id="15"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3">
                                            <p:txEl>
                                              <p:pRg st="3" end="3"/>
                                            </p:txEl>
                                          </p:spTgt>
                                        </p:tgtEl>
                                      </p:cBhvr>
                                      <p:to x="100000" y="60000"/>
                                    </p:animScale>
                                    <p:animScale>
                                      <p:cBhvr>
                                        <p:cTn id="21" dur="166" decel="50000">
                                          <p:stCondLst>
                                            <p:cond delay="676"/>
                                          </p:stCondLst>
                                        </p:cTn>
                                        <p:tgtEl>
                                          <p:spTgt spid="3">
                                            <p:txEl>
                                              <p:pRg st="3" end="3"/>
                                            </p:txEl>
                                          </p:spTgt>
                                        </p:tgtEl>
                                      </p:cBhvr>
                                      <p:to x="100000" y="100000"/>
                                    </p:animScale>
                                    <p:animScale>
                                      <p:cBhvr>
                                        <p:cTn id="22" dur="26">
                                          <p:stCondLst>
                                            <p:cond delay="1312"/>
                                          </p:stCondLst>
                                        </p:cTn>
                                        <p:tgtEl>
                                          <p:spTgt spid="3">
                                            <p:txEl>
                                              <p:pRg st="3" end="3"/>
                                            </p:txEl>
                                          </p:spTgt>
                                        </p:tgtEl>
                                      </p:cBhvr>
                                      <p:to x="100000" y="80000"/>
                                    </p:animScale>
                                    <p:animScale>
                                      <p:cBhvr>
                                        <p:cTn id="23" dur="166" decel="50000">
                                          <p:stCondLst>
                                            <p:cond delay="1338"/>
                                          </p:stCondLst>
                                        </p:cTn>
                                        <p:tgtEl>
                                          <p:spTgt spid="3">
                                            <p:txEl>
                                              <p:pRg st="3" end="3"/>
                                            </p:txEl>
                                          </p:spTgt>
                                        </p:tgtEl>
                                      </p:cBhvr>
                                      <p:to x="100000" y="100000"/>
                                    </p:animScale>
                                    <p:animScale>
                                      <p:cBhvr>
                                        <p:cTn id="24" dur="26">
                                          <p:stCondLst>
                                            <p:cond delay="1642"/>
                                          </p:stCondLst>
                                        </p:cTn>
                                        <p:tgtEl>
                                          <p:spTgt spid="3">
                                            <p:txEl>
                                              <p:pRg st="3" end="3"/>
                                            </p:txEl>
                                          </p:spTgt>
                                        </p:tgtEl>
                                      </p:cBhvr>
                                      <p:to x="100000" y="90000"/>
                                    </p:animScale>
                                    <p:animScale>
                                      <p:cBhvr>
                                        <p:cTn id="25" dur="166" decel="50000">
                                          <p:stCondLst>
                                            <p:cond delay="1668"/>
                                          </p:stCondLst>
                                        </p:cTn>
                                        <p:tgtEl>
                                          <p:spTgt spid="3">
                                            <p:txEl>
                                              <p:pRg st="3" end="3"/>
                                            </p:txEl>
                                          </p:spTgt>
                                        </p:tgtEl>
                                      </p:cBhvr>
                                      <p:to x="100000" y="100000"/>
                                    </p:animScale>
                                    <p:animScale>
                                      <p:cBhvr>
                                        <p:cTn id="26" dur="26">
                                          <p:stCondLst>
                                            <p:cond delay="1808"/>
                                          </p:stCondLst>
                                        </p:cTn>
                                        <p:tgtEl>
                                          <p:spTgt spid="3">
                                            <p:txEl>
                                              <p:pRg st="3" end="3"/>
                                            </p:txEl>
                                          </p:spTgt>
                                        </p:tgtEl>
                                      </p:cBhvr>
                                      <p:to x="100000" y="95000"/>
                                    </p:animScale>
                                    <p:animScale>
                                      <p:cBhvr>
                                        <p:cTn id="27"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2809"/>
            <a:ext cx="10693400" cy="1164663"/>
          </a:xfrm>
          <a:gradFill>
            <a:gsLst>
              <a:gs pos="0">
                <a:schemeClr val="accent1">
                  <a:lumMod val="5000"/>
                  <a:lumOff val="95000"/>
                </a:schemeClr>
              </a:gs>
              <a:gs pos="2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fontScale="90000"/>
          </a:bodyPr>
          <a:lstStyle/>
          <a:p>
            <a:r>
              <a:rPr lang="en-US" sz="4200" b="1" spc="-55" dirty="0">
                <a:solidFill>
                  <a:schemeClr val="accent2">
                    <a:lumMod val="75000"/>
                  </a:schemeClr>
                </a:solidFill>
                <a:latin typeface="Bell MT" panose="02020503060305020303" pitchFamily="18" charset="0"/>
              </a:rPr>
              <a:t>I-5-Motivation : </a:t>
            </a:r>
            <a:r>
              <a:rPr lang="en-US" sz="4400" spc="-55" dirty="0">
                <a:solidFill>
                  <a:srgbClr val="3F3F3F"/>
                </a:solidFill>
              </a:rPr>
              <a:t>theoretical framework</a:t>
            </a:r>
            <a:br>
              <a:rPr lang="en-US" sz="4400" spc="-55" dirty="0">
                <a:solidFill>
                  <a:srgbClr val="3F3F3F"/>
                </a:solidFill>
              </a:rPr>
            </a:br>
            <a:r>
              <a:rPr lang="en-US" sz="4400" dirty="0">
                <a:latin typeface="Bell MT" panose="02020503060305020303" pitchFamily="18" charset="0"/>
                <a:ea typeface="Times New Roman" panose="02020603050405020304" pitchFamily="18" charset="0"/>
              </a:rPr>
              <a:t>quantity theory of money</a:t>
            </a:r>
            <a:r>
              <a:rPr lang="en-US" sz="4400" spc="-55" dirty="0">
                <a:solidFill>
                  <a:srgbClr val="3F3F3F"/>
                </a:solidFill>
              </a:rPr>
              <a:t/>
            </a:r>
            <a:br>
              <a:rPr lang="en-US" sz="4400" spc="-55" dirty="0">
                <a:solidFill>
                  <a:srgbClr val="3F3F3F"/>
                </a:solidFill>
              </a:rPr>
            </a:br>
            <a:endParaRPr lang="en-US" sz="4000" dirty="0"/>
          </a:p>
        </p:txBody>
      </p:sp>
      <p:sp>
        <p:nvSpPr>
          <p:cNvPr id="3" name="Espace réservé du contenu 2"/>
          <p:cNvSpPr>
            <a:spLocks noGrp="1"/>
          </p:cNvSpPr>
          <p:nvPr>
            <p:ph idx="1"/>
          </p:nvPr>
        </p:nvSpPr>
        <p:spPr>
          <a:gradFill>
            <a:gsLst>
              <a:gs pos="0">
                <a:schemeClr val="accent1">
                  <a:tint val="50000"/>
                  <a:satMod val="300000"/>
                </a:schemeClr>
              </a:gs>
              <a:gs pos="8000">
                <a:schemeClr val="accent1">
                  <a:tint val="37000"/>
                  <a:satMod val="300000"/>
                  <a:alpha val="26000"/>
                  <a:lumMod val="43000"/>
                  <a:lumOff val="57000"/>
                </a:schemeClr>
              </a:gs>
              <a:gs pos="100000">
                <a:schemeClr val="accent1">
                  <a:tint val="15000"/>
                  <a:satMod val="350000"/>
                </a:schemeClr>
              </a:gs>
            </a:gsLst>
            <a:lin ang="16200000" scaled="1"/>
          </a:gradFill>
        </p:spPr>
        <p:txBody>
          <a:bodyPr/>
          <a:lstStyle/>
          <a:p>
            <a:pPr marL="0" indent="0">
              <a:buNone/>
            </a:pPr>
            <a:endParaRPr lang="en-US" dirty="0"/>
          </a:p>
          <a:p>
            <a:pPr marL="0" indent="0">
              <a:buNone/>
            </a:pPr>
            <a:r>
              <a:rPr lang="en-US" sz="2000" dirty="0">
                <a:effectLst/>
                <a:latin typeface="Bell MT" panose="02020503060305020303" pitchFamily="18" charset="0"/>
                <a:ea typeface="Times New Roman" panose="02020603050405020304" pitchFamily="18" charset="0"/>
              </a:rPr>
              <a:t>    Therefore, many are concerned with such striking money growth coupled with such a high ratio of M2 to GDP would bring substantial inflationary pressures to the Tunisian economy. In addition, a long-run unity relationship between money growth and inflation established by the quantity theory of money (QTM) increases this concern.</a:t>
            </a:r>
          </a:p>
          <a:p>
            <a:endParaRPr lang="en-US" sz="1800" b="1" dirty="0">
              <a:solidFill>
                <a:srgbClr val="FF0000"/>
              </a:solidFill>
              <a:latin typeface="Times New Roman" panose="02020603050405020304" pitchFamily="18" charset="0"/>
              <a:ea typeface="Times New Roman" panose="02020603050405020304" pitchFamily="18" charset="0"/>
            </a:endParaRPr>
          </a:p>
          <a:p>
            <a:endParaRPr lang="en-US" sz="1800" b="1" dirty="0">
              <a:solidFill>
                <a:srgbClr val="FF0000"/>
              </a:solidFill>
              <a:latin typeface="Times New Roman" panose="02020603050405020304" pitchFamily="18" charset="0"/>
              <a:ea typeface="Times New Roman" panose="02020603050405020304" pitchFamily="18" charset="0"/>
            </a:endParaRPr>
          </a:p>
          <a:p>
            <a:pPr marL="0" indent="0">
              <a:buNone/>
            </a:pPr>
            <a:r>
              <a:rPr lang="en-US" sz="1800" dirty="0">
                <a:effectLst/>
                <a:latin typeface="Bell MT" panose="02020503060305020303" pitchFamily="18" charset="0"/>
                <a:ea typeface="Times New Roman" panose="02020603050405020304" pitchFamily="18" charset="0"/>
              </a:rPr>
              <a:t> Therefore, we are greatly motivated to re-assess the relationship between money growth and inflation in Tunisia by using a novel method and the most recent data and with special attention paid to whether such a relationship in Tunisia supports the QTM. </a:t>
            </a:r>
            <a:endParaRPr lang="fr-FR" sz="1800" dirty="0">
              <a:effectLst/>
              <a:latin typeface="Times New Roman" panose="02020603050405020304" pitchFamily="18" charset="0"/>
              <a:ea typeface="Times New Roman" panose="02020603050405020304" pitchFamily="18" charset="0"/>
            </a:endParaRPr>
          </a:p>
          <a:p>
            <a:pPr marL="0" indent="0">
              <a:buNone/>
            </a:pPr>
            <a:endParaRPr lang="en-US" sz="1800" dirty="0">
              <a:effectLst/>
              <a:latin typeface="Times New Roman" panose="02020603050405020304" pitchFamily="18" charset="0"/>
              <a:ea typeface="Times New Roman" panose="02020603050405020304" pitchFamily="18" charset="0"/>
            </a:endParaRPr>
          </a:p>
          <a:p>
            <a:pPr marL="0" indent="0">
              <a:buNone/>
            </a:pPr>
            <a:r>
              <a:rPr lang="en-US" sz="1800" dirty="0">
                <a:effectLst/>
                <a:latin typeface="Times New Roman" panose="02020603050405020304" pitchFamily="18" charset="0"/>
                <a:ea typeface="Times New Roman" panose="02020603050405020304" pitchFamily="18" charset="0"/>
              </a:rPr>
              <a:t>As a result, the relationship between money growth and inflation can reflect the effectiveness of monetary policy implementation to a large degree. </a:t>
            </a:r>
            <a:endParaRPr lang="en-US" dirty="0"/>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7</a:t>
            </a:fld>
            <a:endParaRPr lang="fr-FR">
              <a:solidFill>
                <a:srgbClr val="1F497D">
                  <a:lumMod val="75000"/>
                </a:srgbClr>
              </a:solidFill>
            </a:endParaRPr>
          </a:p>
        </p:txBody>
      </p:sp>
      <p:sp>
        <p:nvSpPr>
          <p:cNvPr id="5" name="Organigramme : Alternative 4">
            <a:extLst>
              <a:ext uri="{FF2B5EF4-FFF2-40B4-BE49-F238E27FC236}">
                <a16:creationId xmlns:a16="http://schemas.microsoft.com/office/drawing/2014/main" id="{2D1F9F20-527F-42EE-A584-F8EE68C075C2}"/>
              </a:ext>
            </a:extLst>
          </p:cNvPr>
          <p:cNvSpPr/>
          <p:nvPr/>
        </p:nvSpPr>
        <p:spPr>
          <a:xfrm>
            <a:off x="74990" y="1650375"/>
            <a:ext cx="10369240" cy="1750049"/>
          </a:xfrm>
          <a:prstGeom prst="flowChartAlternate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Organigramme : Alternative 5">
            <a:extLst>
              <a:ext uri="{FF2B5EF4-FFF2-40B4-BE49-F238E27FC236}">
                <a16:creationId xmlns:a16="http://schemas.microsoft.com/office/drawing/2014/main" id="{92A68C6D-A6F7-4073-9003-854A32F26908}"/>
              </a:ext>
            </a:extLst>
          </p:cNvPr>
          <p:cNvSpPr/>
          <p:nvPr/>
        </p:nvSpPr>
        <p:spPr>
          <a:xfrm>
            <a:off x="89433" y="3653101"/>
            <a:ext cx="10369240" cy="1028773"/>
          </a:xfrm>
          <a:prstGeom prst="flowChartAlternate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Organigramme : Alternative 6">
            <a:extLst>
              <a:ext uri="{FF2B5EF4-FFF2-40B4-BE49-F238E27FC236}">
                <a16:creationId xmlns:a16="http://schemas.microsoft.com/office/drawing/2014/main" id="{D88F180B-B869-4E16-9ED0-175A84F0F80A}"/>
              </a:ext>
            </a:extLst>
          </p:cNvPr>
          <p:cNvSpPr/>
          <p:nvPr/>
        </p:nvSpPr>
        <p:spPr>
          <a:xfrm>
            <a:off x="74990" y="4681875"/>
            <a:ext cx="10481463" cy="1524000"/>
          </a:xfrm>
          <a:prstGeom prst="flowChartAlternate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080342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down)">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wipe(down)">
                                      <p:cBhvr>
                                        <p:cTn id="3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gradFill>
            <a:gsLst>
              <a:gs pos="0">
                <a:schemeClr val="accent1">
                  <a:tint val="50000"/>
                  <a:satMod val="300000"/>
                </a:schemeClr>
              </a:gs>
              <a:gs pos="38000">
                <a:schemeClr val="accent1">
                  <a:tint val="37000"/>
                  <a:satMod val="300000"/>
                  <a:alpha val="26000"/>
                  <a:lumMod val="43000"/>
                  <a:lumOff val="57000"/>
                </a:schemeClr>
              </a:gs>
              <a:gs pos="100000">
                <a:schemeClr val="accent1">
                  <a:tint val="15000"/>
                  <a:satMod val="350000"/>
                </a:schemeClr>
              </a:gs>
            </a:gsLst>
            <a:lin ang="16200000" scaled="1"/>
          </a:gradFill>
        </p:spPr>
        <p:txBody>
          <a:bodyPr>
            <a:normAutofit/>
          </a:bodyPr>
          <a:lstStyle/>
          <a:p>
            <a:r>
              <a:rPr lang="en-US" sz="4200" b="1" spc="-55" dirty="0">
                <a:solidFill>
                  <a:schemeClr val="accent2">
                    <a:lumMod val="75000"/>
                  </a:schemeClr>
                </a:solidFill>
                <a:latin typeface="Bell MT" panose="02020503060305020303" pitchFamily="18" charset="0"/>
              </a:rPr>
              <a:t>I-6-Motivation : </a:t>
            </a:r>
            <a:r>
              <a:rPr lang="en-US" sz="4400" b="1" dirty="0">
                <a:latin typeface="Bell MT" panose="02020503060305020303" pitchFamily="18" charset="0"/>
                <a:cs typeface="Arial" panose="020B0604020202020204" pitchFamily="34" charset="0"/>
              </a:rPr>
              <a:t>Empirical framework</a:t>
            </a:r>
          </a:p>
        </p:txBody>
      </p:sp>
      <p:sp>
        <p:nvSpPr>
          <p:cNvPr id="3" name="Espace réservé du contenu 2"/>
          <p:cNvSpPr>
            <a:spLocks noGrp="1"/>
          </p:cNvSpPr>
          <p:nvPr>
            <p:ph idx="1"/>
          </p:nvPr>
        </p:nvSpPr>
        <p:spPr>
          <a:xfrm>
            <a:off x="86696" y="1269783"/>
            <a:ext cx="10526169" cy="5963717"/>
          </a:xfrm>
          <a:gradFill>
            <a:gsLst>
              <a:gs pos="0">
                <a:schemeClr val="accent1">
                  <a:tint val="50000"/>
                  <a:satMod val="300000"/>
                </a:schemeClr>
              </a:gs>
              <a:gs pos="38000">
                <a:schemeClr val="accent1">
                  <a:tint val="37000"/>
                  <a:satMod val="300000"/>
                  <a:alpha val="26000"/>
                  <a:lumMod val="43000"/>
                  <a:lumOff val="57000"/>
                </a:schemeClr>
              </a:gs>
              <a:gs pos="100000">
                <a:schemeClr val="accent1">
                  <a:tint val="15000"/>
                  <a:satMod val="350000"/>
                </a:schemeClr>
              </a:gs>
            </a:gsLst>
            <a:lin ang="16200000" scaled="1"/>
          </a:gradFill>
        </p:spPr>
        <p:txBody>
          <a:bodyPr/>
          <a:lstStyle/>
          <a:p>
            <a:pPr marL="0" indent="0">
              <a:buNone/>
            </a:pPr>
            <a:endParaRPr lang="en-US" dirty="0"/>
          </a:p>
          <a:p>
            <a:endParaRPr lang="en-US" sz="1800" b="1" dirty="0">
              <a:solidFill>
                <a:srgbClr val="FF0000"/>
              </a:solidFill>
              <a:latin typeface="Times New Roman" panose="02020603050405020304" pitchFamily="18" charset="0"/>
              <a:ea typeface="Times New Roman" panose="02020603050405020304" pitchFamily="18" charset="0"/>
            </a:endParaRPr>
          </a:p>
          <a:p>
            <a:pPr marL="0" indent="0">
              <a:buNone/>
            </a:pPr>
            <a:r>
              <a:rPr lang="en-US" sz="1800" dirty="0">
                <a:effectLst/>
                <a:latin typeface="Bell MT" panose="02020503060305020303" pitchFamily="18" charset="0"/>
                <a:ea typeface="Times New Roman" panose="02020603050405020304" pitchFamily="18" charset="0"/>
              </a:rPr>
              <a:t> </a:t>
            </a:r>
            <a:r>
              <a:rPr lang="en-US" sz="2400" dirty="0">
                <a:latin typeface="Bell MT" panose="02020503060305020303" pitchFamily="18" charset="0"/>
              </a:rPr>
              <a:t>First, wavelet analysis devotes special and full attention to the time-frequency relationship between money growth and inflation in Tunisia. </a:t>
            </a:r>
          </a:p>
          <a:p>
            <a:pPr marL="0" indent="0">
              <a:buNone/>
            </a:pPr>
            <a:endParaRPr lang="en-US" dirty="0"/>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8</a:t>
            </a:fld>
            <a:endParaRPr lang="fr-FR">
              <a:solidFill>
                <a:srgbClr val="1F497D">
                  <a:lumMod val="75000"/>
                </a:srgbClr>
              </a:solidFill>
            </a:endParaRPr>
          </a:p>
        </p:txBody>
      </p:sp>
      <p:sp>
        <p:nvSpPr>
          <p:cNvPr id="9" name="ZoneTexte 8">
            <a:extLst>
              <a:ext uri="{FF2B5EF4-FFF2-40B4-BE49-F238E27FC236}">
                <a16:creationId xmlns:a16="http://schemas.microsoft.com/office/drawing/2014/main" id="{68AC1F55-2E57-4607-A60C-B3BBFED27FA2}"/>
              </a:ext>
            </a:extLst>
          </p:cNvPr>
          <p:cNvSpPr txBox="1"/>
          <p:nvPr/>
        </p:nvSpPr>
        <p:spPr>
          <a:xfrm>
            <a:off x="566771" y="2592229"/>
            <a:ext cx="10285284" cy="4604337"/>
          </a:xfrm>
          <a:prstGeom prst="rect">
            <a:avLst/>
          </a:prstGeom>
          <a:noFill/>
        </p:spPr>
        <p:txBody>
          <a:bodyPr wrap="square">
            <a:spAutoFit/>
          </a:bodyPr>
          <a:lstStyle/>
          <a:p>
            <a:endParaRPr lang="en-US" dirty="0"/>
          </a:p>
          <a:p>
            <a:pPr defTabSz="1069299">
              <a:spcBef>
                <a:spcPct val="20000"/>
              </a:spcBef>
            </a:pPr>
            <a:r>
              <a:rPr lang="en-US" sz="2400" dirty="0">
                <a:latin typeface="Bell MT" panose="02020503060305020303" pitchFamily="18" charset="0"/>
                <a:cs typeface="Segoe UI" panose="020B0502040204020203" pitchFamily="34" charset="0"/>
              </a:rPr>
              <a:t>Second, this paper employs the most recent monthly data of inflation and money growth, ranging from January 2000 to June  2022. </a:t>
            </a:r>
          </a:p>
          <a:p>
            <a:pPr defTabSz="1069299">
              <a:spcBef>
                <a:spcPct val="20000"/>
              </a:spcBef>
            </a:pPr>
            <a:endParaRPr lang="en-US" sz="2000" dirty="0">
              <a:latin typeface="Bell MT" panose="02020503060305020303" pitchFamily="18" charset="0"/>
              <a:cs typeface="Segoe UI" panose="020B0502040204020203" pitchFamily="34" charset="0"/>
            </a:endParaRPr>
          </a:p>
          <a:p>
            <a:pPr defTabSz="1069299">
              <a:spcBef>
                <a:spcPct val="20000"/>
              </a:spcBef>
            </a:pPr>
            <a:r>
              <a:rPr lang="en-US" sz="2400" dirty="0">
                <a:latin typeface="Bell MT" panose="02020503060305020303" pitchFamily="18" charset="0"/>
                <a:cs typeface="Segoe UI" panose="020B0502040204020203" pitchFamily="34" charset="0"/>
              </a:rPr>
              <a:t>Third, through estimating wavelet power spectrums, wavelet coherencies and phase differences among growth rates of M0, M1 and M2 and inflation rates, respectively, </a:t>
            </a:r>
          </a:p>
          <a:p>
            <a:pPr defTabSz="1069299">
              <a:spcBef>
                <a:spcPct val="20000"/>
              </a:spcBef>
            </a:pPr>
            <a:endParaRPr lang="en-US" sz="2400" dirty="0">
              <a:latin typeface="Bell MT" panose="02020503060305020303" pitchFamily="18" charset="0"/>
              <a:cs typeface="Segoe UI" panose="020B0502040204020203" pitchFamily="34" charset="0"/>
            </a:endParaRPr>
          </a:p>
          <a:p>
            <a:pPr defTabSz="1069299">
              <a:spcBef>
                <a:spcPct val="20000"/>
              </a:spcBef>
            </a:pPr>
            <a:endParaRPr lang="en-US" sz="1400" dirty="0">
              <a:latin typeface="Bell MT" panose="02020503060305020303" pitchFamily="18" charset="0"/>
              <a:cs typeface="Segoe UI" panose="020B0502040204020203" pitchFamily="34" charset="0"/>
            </a:endParaRPr>
          </a:p>
          <a:p>
            <a:pPr algn="just" defTabSz="1069299">
              <a:spcBef>
                <a:spcPct val="20000"/>
              </a:spcBef>
            </a:pPr>
            <a:r>
              <a:rPr lang="en-US" sz="2000" dirty="0">
                <a:latin typeface="Bell MT" panose="02020503060305020303" pitchFamily="18" charset="0"/>
                <a:cs typeface="Segoe UI" panose="020B0502040204020203" pitchFamily="34" charset="0"/>
              </a:rPr>
              <a:t>Finally, our empirical results show high but not homogenous links between money growth and inflation over time and across frequencies that fit with the fact that Tunisia  has experienced economic transitions and structural adjustments over the past two decades</a:t>
            </a:r>
            <a:r>
              <a:rPr lang="en-US" sz="2800" dirty="0"/>
              <a:t>. </a:t>
            </a:r>
            <a:endParaRPr lang="fr-FR" sz="2800" dirty="0"/>
          </a:p>
        </p:txBody>
      </p:sp>
      <p:sp>
        <p:nvSpPr>
          <p:cNvPr id="10" name="Organigramme : Alternative 9">
            <a:extLst>
              <a:ext uri="{FF2B5EF4-FFF2-40B4-BE49-F238E27FC236}">
                <a16:creationId xmlns:a16="http://schemas.microsoft.com/office/drawing/2014/main" id="{6D0F34F7-3287-4F83-A772-276D1556B87C}"/>
              </a:ext>
            </a:extLst>
          </p:cNvPr>
          <p:cNvSpPr/>
          <p:nvPr/>
        </p:nvSpPr>
        <p:spPr>
          <a:xfrm>
            <a:off x="185430" y="1876425"/>
            <a:ext cx="9990565" cy="897234"/>
          </a:xfrm>
          <a:prstGeom prst="flowChartAlternateProcess">
            <a:avLst/>
          </a:prstGeom>
          <a:no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11" name="Organigramme : Alternative 10">
            <a:extLst>
              <a:ext uri="{FF2B5EF4-FFF2-40B4-BE49-F238E27FC236}">
                <a16:creationId xmlns:a16="http://schemas.microsoft.com/office/drawing/2014/main" id="{71A71F30-137F-4F3A-B653-6D947C57325F}"/>
              </a:ext>
            </a:extLst>
          </p:cNvPr>
          <p:cNvSpPr/>
          <p:nvPr/>
        </p:nvSpPr>
        <p:spPr>
          <a:xfrm>
            <a:off x="626315" y="2953760"/>
            <a:ext cx="9990565" cy="897234"/>
          </a:xfrm>
          <a:prstGeom prst="flowChartAlternateProcess">
            <a:avLst/>
          </a:prstGeom>
          <a:no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12" name="Organigramme : Alternative 11">
            <a:extLst>
              <a:ext uri="{FF2B5EF4-FFF2-40B4-BE49-F238E27FC236}">
                <a16:creationId xmlns:a16="http://schemas.microsoft.com/office/drawing/2014/main" id="{AB662F73-A178-46A2-BB61-16C3AE5D11EB}"/>
              </a:ext>
            </a:extLst>
          </p:cNvPr>
          <p:cNvSpPr/>
          <p:nvPr/>
        </p:nvSpPr>
        <p:spPr>
          <a:xfrm>
            <a:off x="325886" y="3986415"/>
            <a:ext cx="10367514" cy="1799360"/>
          </a:xfrm>
          <a:prstGeom prst="flowChartAlternateProcess">
            <a:avLst/>
          </a:prstGeom>
          <a:no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13" name="Organigramme : Alternative 12">
            <a:extLst>
              <a:ext uri="{FF2B5EF4-FFF2-40B4-BE49-F238E27FC236}">
                <a16:creationId xmlns:a16="http://schemas.microsoft.com/office/drawing/2014/main" id="{C1F80D48-C08D-4631-B969-EF5F26FDE16E}"/>
              </a:ext>
            </a:extLst>
          </p:cNvPr>
          <p:cNvSpPr/>
          <p:nvPr/>
        </p:nvSpPr>
        <p:spPr>
          <a:xfrm>
            <a:off x="325886" y="5785775"/>
            <a:ext cx="10367514" cy="2050966"/>
          </a:xfrm>
          <a:prstGeom prst="flowChartAlternateProcess">
            <a:avLst/>
          </a:prstGeom>
          <a:no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2359397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9">
                                            <p:txEl>
                                              <p:pRg st="1" end="1"/>
                                            </p:txEl>
                                          </p:spTgt>
                                        </p:tgtEl>
                                        <p:attrNameLst>
                                          <p:attrName>style.visibility</p:attrName>
                                        </p:attrNameLst>
                                      </p:cBhvr>
                                      <p:to>
                                        <p:strVal val="visible"/>
                                      </p:to>
                                    </p:set>
                                    <p:animEffect transition="in" filter="wipe(down)">
                                      <p:cBhvr>
                                        <p:cTn id="26" dur="500"/>
                                        <p:tgtEl>
                                          <p:spTgt spid="9">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9">
                                            <p:txEl>
                                              <p:pRg st="3" end="3"/>
                                            </p:txEl>
                                          </p:spTgt>
                                        </p:tgtEl>
                                        <p:attrNameLst>
                                          <p:attrName>style.visibility</p:attrName>
                                        </p:attrNameLst>
                                      </p:cBhvr>
                                      <p:to>
                                        <p:strVal val="visible"/>
                                      </p:to>
                                    </p:set>
                                    <p:animEffect transition="in" filter="wipe(down)">
                                      <p:cBhvr>
                                        <p:cTn id="36" dur="500"/>
                                        <p:tgtEl>
                                          <p:spTgt spid="9">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down)">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9">
                                            <p:txEl>
                                              <p:pRg st="6" end="6"/>
                                            </p:txEl>
                                          </p:spTgt>
                                        </p:tgtEl>
                                        <p:attrNameLst>
                                          <p:attrName>style.visibility</p:attrName>
                                        </p:attrNameLst>
                                      </p:cBhvr>
                                      <p:to>
                                        <p:strVal val="visible"/>
                                      </p:to>
                                    </p:set>
                                    <p:animEffect transition="in" filter="wipe(down)">
                                      <p:cBhvr>
                                        <p:cTn id="46"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2099" y="66315"/>
            <a:ext cx="10693400" cy="1164663"/>
          </a:xfrm>
          <a:gradFill>
            <a:gsLst>
              <a:gs pos="0">
                <a:schemeClr val="accent1">
                  <a:tint val="50000"/>
                  <a:satMod val="300000"/>
                </a:schemeClr>
              </a:gs>
              <a:gs pos="38000">
                <a:schemeClr val="accent1">
                  <a:tint val="37000"/>
                  <a:satMod val="300000"/>
                  <a:alpha val="26000"/>
                  <a:lumMod val="43000"/>
                  <a:lumOff val="57000"/>
                </a:schemeClr>
              </a:gs>
              <a:gs pos="100000">
                <a:schemeClr val="accent1">
                  <a:tint val="15000"/>
                  <a:satMod val="350000"/>
                </a:schemeClr>
              </a:gs>
            </a:gsLst>
            <a:lin ang="16200000" scaled="1"/>
          </a:gradFill>
        </p:spPr>
        <p:txBody>
          <a:bodyPr>
            <a:normAutofit/>
          </a:bodyPr>
          <a:lstStyle/>
          <a:p>
            <a:r>
              <a:rPr lang="en-US" sz="4200" b="1" spc="-55" dirty="0">
                <a:solidFill>
                  <a:schemeClr val="accent2">
                    <a:lumMod val="75000"/>
                  </a:schemeClr>
                </a:solidFill>
                <a:latin typeface="Bell MT" panose="02020503060305020303" pitchFamily="18" charset="0"/>
              </a:rPr>
              <a:t>II-1   : Related literature</a:t>
            </a:r>
          </a:p>
        </p:txBody>
      </p:sp>
      <p:sp>
        <p:nvSpPr>
          <p:cNvPr id="3" name="Espace réservé du contenu 2"/>
          <p:cNvSpPr>
            <a:spLocks noGrp="1"/>
          </p:cNvSpPr>
          <p:nvPr>
            <p:ph idx="1"/>
          </p:nvPr>
        </p:nvSpPr>
        <p:spPr>
          <a:gradFill>
            <a:gsLst>
              <a:gs pos="0">
                <a:schemeClr val="accent1">
                  <a:tint val="50000"/>
                  <a:satMod val="300000"/>
                </a:schemeClr>
              </a:gs>
              <a:gs pos="0">
                <a:schemeClr val="accent1">
                  <a:tint val="37000"/>
                  <a:satMod val="300000"/>
                </a:schemeClr>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a:normAutofit fontScale="55000" lnSpcReduction="20000"/>
          </a:bodyPr>
          <a:lstStyle/>
          <a:p>
            <a:pPr marL="0" indent="0">
              <a:buNone/>
            </a:pPr>
            <a:endParaRPr lang="en-US" dirty="0"/>
          </a:p>
          <a:p>
            <a:pPr>
              <a:buClr>
                <a:schemeClr val="accent2"/>
              </a:buClr>
              <a:buFont typeface="Wingdings" panose="05000000000000000000" pitchFamily="2" charset="2"/>
              <a:buChar char="Ø"/>
            </a:pPr>
            <a:r>
              <a:rPr lang="en-US" sz="4200" dirty="0">
                <a:latin typeface="Bell MT" panose="02020503060305020303" pitchFamily="18" charset="0"/>
              </a:rPr>
              <a:t>The traditional QTM suggests a unitary relationship between money growth and inflation (Fisher and Brown, 1911).</a:t>
            </a:r>
          </a:p>
          <a:p>
            <a:pPr marL="0" indent="0">
              <a:buClr>
                <a:schemeClr val="accent2"/>
              </a:buClr>
              <a:buNone/>
            </a:pPr>
            <a:endParaRPr lang="en-US" sz="4200" dirty="0">
              <a:latin typeface="Bell MT" panose="02020503060305020303" pitchFamily="18" charset="0"/>
            </a:endParaRPr>
          </a:p>
          <a:p>
            <a:pPr>
              <a:buClr>
                <a:schemeClr val="accent2"/>
              </a:buClr>
              <a:buFont typeface="Wingdings" panose="05000000000000000000" pitchFamily="2" charset="2"/>
              <a:buChar char="Ø"/>
            </a:pPr>
            <a:r>
              <a:rPr lang="en-US" sz="4200" dirty="0">
                <a:latin typeface="Bell MT" panose="02020503060305020303" pitchFamily="18" charset="0"/>
              </a:rPr>
              <a:t>However, the modern QTM argues that money growth impacts both output and inflation in the short run but would be completely reflected on inflation in the long run (Friedman, 1963)</a:t>
            </a:r>
          </a:p>
          <a:p>
            <a:pPr>
              <a:buClr>
                <a:schemeClr val="accent2"/>
              </a:buClr>
              <a:buFont typeface="Wingdings" panose="05000000000000000000" pitchFamily="2" charset="2"/>
              <a:buChar char="Ø"/>
            </a:pPr>
            <a:endParaRPr lang="fr-FR" sz="4200" dirty="0">
              <a:latin typeface="Bell MT" panose="02020503060305020303" pitchFamily="18" charset="0"/>
            </a:endParaRPr>
          </a:p>
          <a:p>
            <a:pPr>
              <a:buClr>
                <a:schemeClr val="accent2"/>
              </a:buClr>
              <a:buFont typeface="Wingdings" panose="05000000000000000000" pitchFamily="2" charset="2"/>
              <a:buChar char="Ø"/>
            </a:pPr>
            <a:r>
              <a:rPr lang="en-US" sz="4200" dirty="0">
                <a:latin typeface="Bell MT" panose="02020503060305020303" pitchFamily="18" charset="0"/>
              </a:rPr>
              <a:t>Entering the 1990s, many empirical studies emerged to investigate the relationship between money growth and inflation for different countries.</a:t>
            </a:r>
          </a:p>
          <a:p>
            <a:pPr>
              <a:buClr>
                <a:schemeClr val="accent2"/>
              </a:buClr>
              <a:buFont typeface="Wingdings" panose="05000000000000000000" pitchFamily="2" charset="2"/>
              <a:buChar char="Ø"/>
            </a:pPr>
            <a:endParaRPr lang="en-US" sz="4200" dirty="0">
              <a:latin typeface="Bell MT" panose="02020503060305020303" pitchFamily="18" charset="0"/>
            </a:endParaRPr>
          </a:p>
          <a:p>
            <a:pPr>
              <a:buFont typeface="Wingdings" panose="05000000000000000000" pitchFamily="2" charset="2"/>
              <a:buChar char="Ø"/>
            </a:pPr>
            <a:r>
              <a:rPr lang="en-US" sz="4200" dirty="0">
                <a:latin typeface="Bell MT" panose="02020503060305020303" pitchFamily="18" charset="0"/>
              </a:rPr>
              <a:t>Whilst some studies find a unidirectional or bidirectional causal relationship between money growth and inflation (Liu, 2002; Hossain, 2005; </a:t>
            </a:r>
            <a:r>
              <a:rPr lang="en-US" sz="4200" dirty="0" err="1">
                <a:latin typeface="Bell MT" panose="02020503060305020303" pitchFamily="18" charset="0"/>
              </a:rPr>
              <a:t>Assenmacher-Wesche</a:t>
            </a:r>
            <a:r>
              <a:rPr lang="en-US" sz="4200" dirty="0">
                <a:latin typeface="Bell MT" panose="02020503060305020303" pitchFamily="18" charset="0"/>
              </a:rPr>
              <a:t> et al., 2008; Hall et al., 2009) ,</a:t>
            </a:r>
          </a:p>
          <a:p>
            <a:pPr marL="0" indent="0">
              <a:buNone/>
            </a:pPr>
            <a:endParaRPr lang="en-US" sz="4200" dirty="0">
              <a:latin typeface="Bell MT" panose="02020503060305020303" pitchFamily="18" charset="0"/>
            </a:endParaRPr>
          </a:p>
          <a:p>
            <a:pPr>
              <a:buFont typeface="Wingdings" panose="05000000000000000000" pitchFamily="2" charset="2"/>
              <a:buChar char="Ø"/>
            </a:pPr>
            <a:r>
              <a:rPr lang="en-US" sz="4200" dirty="0">
                <a:latin typeface="Bell MT" panose="02020503060305020303" pitchFamily="18" charset="0"/>
              </a:rPr>
              <a:t>Additional studies that follow the research patterns of the QTM suggest a positive relationship between them from a short-run and (or) long-run view,</a:t>
            </a:r>
          </a:p>
        </p:txBody>
      </p:sp>
      <p:sp>
        <p:nvSpPr>
          <p:cNvPr id="4" name="Espace réservé du numéro de diapositive 3"/>
          <p:cNvSpPr>
            <a:spLocks noGrp="1"/>
          </p:cNvSpPr>
          <p:nvPr>
            <p:ph type="sldNum" sz="quarter" idx="12"/>
          </p:nvPr>
        </p:nvSpPr>
        <p:spPr/>
        <p:txBody>
          <a:bodyPr/>
          <a:lstStyle/>
          <a:p>
            <a:fld id="{E985AF56-2B71-42BB-BA31-1D3DAB1E787A}" type="slidenum">
              <a:rPr lang="fr-FR" smtClean="0">
                <a:solidFill>
                  <a:srgbClr val="1F497D">
                    <a:lumMod val="75000"/>
                  </a:srgbClr>
                </a:solidFill>
              </a:rPr>
              <a:pPr/>
              <a:t>9</a:t>
            </a:fld>
            <a:endParaRPr lang="fr-FR">
              <a:solidFill>
                <a:srgbClr val="1F497D">
                  <a:lumMod val="75000"/>
                </a:srgbClr>
              </a:solidFill>
            </a:endParaRPr>
          </a:p>
        </p:txBody>
      </p:sp>
      <p:sp>
        <p:nvSpPr>
          <p:cNvPr id="8" name="Rectangle : coins arrondis 7">
            <a:extLst>
              <a:ext uri="{FF2B5EF4-FFF2-40B4-BE49-F238E27FC236}">
                <a16:creationId xmlns:a16="http://schemas.microsoft.com/office/drawing/2014/main" id="{01BA5C97-DBCD-4870-9C5C-EA71B1CB707A}"/>
              </a:ext>
            </a:extLst>
          </p:cNvPr>
          <p:cNvSpPr/>
          <p:nvPr/>
        </p:nvSpPr>
        <p:spPr>
          <a:xfrm>
            <a:off x="449981" y="3621245"/>
            <a:ext cx="10141173" cy="1017755"/>
          </a:xfrm>
          <a:prstGeom prst="roundRect">
            <a:avLst/>
          </a:prstGeom>
          <a:no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a:p>
        </p:txBody>
      </p:sp>
      <p:sp>
        <p:nvSpPr>
          <p:cNvPr id="9" name="Rectangle : coins arrondis 8">
            <a:extLst>
              <a:ext uri="{FF2B5EF4-FFF2-40B4-BE49-F238E27FC236}">
                <a16:creationId xmlns:a16="http://schemas.microsoft.com/office/drawing/2014/main" id="{A497B319-144D-45DC-B98E-368C377D4556}"/>
              </a:ext>
            </a:extLst>
          </p:cNvPr>
          <p:cNvSpPr/>
          <p:nvPr/>
        </p:nvSpPr>
        <p:spPr>
          <a:xfrm>
            <a:off x="469900" y="2432159"/>
            <a:ext cx="10141173" cy="1044465"/>
          </a:xfrm>
          <a:prstGeom prst="roundRect">
            <a:avLst/>
          </a:prstGeom>
          <a:no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a:p>
        </p:txBody>
      </p:sp>
      <p:sp>
        <p:nvSpPr>
          <p:cNvPr id="10" name="Rectangle : coins arrondis 9">
            <a:extLst>
              <a:ext uri="{FF2B5EF4-FFF2-40B4-BE49-F238E27FC236}">
                <a16:creationId xmlns:a16="http://schemas.microsoft.com/office/drawing/2014/main" id="{3DA3F0AD-3684-45A1-8171-A5A2584EA8BE}"/>
              </a:ext>
            </a:extLst>
          </p:cNvPr>
          <p:cNvSpPr/>
          <p:nvPr/>
        </p:nvSpPr>
        <p:spPr>
          <a:xfrm>
            <a:off x="328054" y="4712814"/>
            <a:ext cx="10141173" cy="1140566"/>
          </a:xfrm>
          <a:prstGeom prst="roundRect">
            <a:avLst/>
          </a:prstGeom>
          <a:no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a:p>
        </p:txBody>
      </p:sp>
      <p:sp>
        <p:nvSpPr>
          <p:cNvPr id="11" name="Rectangle : coins arrondis 10">
            <a:extLst>
              <a:ext uri="{FF2B5EF4-FFF2-40B4-BE49-F238E27FC236}">
                <a16:creationId xmlns:a16="http://schemas.microsoft.com/office/drawing/2014/main" id="{23552FEC-E372-4EB3-8E84-234D22A92741}"/>
              </a:ext>
            </a:extLst>
          </p:cNvPr>
          <p:cNvSpPr/>
          <p:nvPr/>
        </p:nvSpPr>
        <p:spPr>
          <a:xfrm>
            <a:off x="317500" y="1419225"/>
            <a:ext cx="10141173" cy="914400"/>
          </a:xfrm>
          <a:prstGeom prst="roundRect">
            <a:avLst/>
          </a:prstGeom>
          <a:noFill/>
          <a:effectLst>
            <a:outerShdw blurRad="40000" dist="20000" dir="5400000" rotWithShape="0">
              <a:schemeClr val="accent1">
                <a:alpha val="38000"/>
              </a:scheme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a:p>
        </p:txBody>
      </p:sp>
      <p:sp>
        <p:nvSpPr>
          <p:cNvPr id="12" name="Rectangle : coins arrondis 11">
            <a:extLst>
              <a:ext uri="{FF2B5EF4-FFF2-40B4-BE49-F238E27FC236}">
                <a16:creationId xmlns:a16="http://schemas.microsoft.com/office/drawing/2014/main" id="{7F3B6474-13C7-4D70-9B54-C0D2ED6C9459}"/>
              </a:ext>
            </a:extLst>
          </p:cNvPr>
          <p:cNvSpPr/>
          <p:nvPr/>
        </p:nvSpPr>
        <p:spPr>
          <a:xfrm>
            <a:off x="417605" y="5917459"/>
            <a:ext cx="10141173" cy="1140566"/>
          </a:xfrm>
          <a:prstGeom prst="roundRect">
            <a:avLst/>
          </a:prstGeom>
          <a:no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3453531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barn(inVertical)">
                                      <p:cBhvr>
                                        <p:cTn id="41" dur="500"/>
                                        <p:tgtEl>
                                          <p:spTgt spid="3">
                                            <p:txEl>
                                              <p:pRg st="7" end="7"/>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3">
                                            <p:txEl>
                                              <p:pRg st="9" end="9"/>
                                            </p:txEl>
                                          </p:spTgt>
                                        </p:tgtEl>
                                        <p:attrNameLst>
                                          <p:attrName>style.visibility</p:attrName>
                                        </p:attrNameLst>
                                      </p:cBhvr>
                                      <p:to>
                                        <p:strVal val="visible"/>
                                      </p:to>
                                    </p:set>
                                    <p:animEffect transition="in" filter="fade">
                                      <p:cBhvr>
                                        <p:cTn id="53"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34476</TotalTime>
  <Words>1642</Words>
  <Application>Microsoft Office PowerPoint</Application>
  <PresentationFormat>Personnalisé</PresentationFormat>
  <Paragraphs>307</Paragraphs>
  <Slides>37</Slides>
  <Notes>22</Notes>
  <HiddenSlides>0</HiddenSlides>
  <MMClips>0</MMClips>
  <ScaleCrop>false</ScaleCrop>
  <HeadingPairs>
    <vt:vector size="8" baseType="variant">
      <vt:variant>
        <vt:lpstr>Polices utilisées</vt:lpstr>
      </vt:variant>
      <vt:variant>
        <vt:i4>12</vt:i4>
      </vt:variant>
      <vt:variant>
        <vt:lpstr>Thème</vt:lpstr>
      </vt:variant>
      <vt:variant>
        <vt:i4>2</vt:i4>
      </vt:variant>
      <vt:variant>
        <vt:lpstr>Serveurs OLE incorporés</vt:lpstr>
      </vt:variant>
      <vt:variant>
        <vt:i4>1</vt:i4>
      </vt:variant>
      <vt:variant>
        <vt:lpstr>Titres des diapositives</vt:lpstr>
      </vt:variant>
      <vt:variant>
        <vt:i4>37</vt:i4>
      </vt:variant>
    </vt:vector>
  </HeadingPairs>
  <TitlesOfParts>
    <vt:vector size="52" baseType="lpstr">
      <vt:lpstr>Agency FB</vt:lpstr>
      <vt:lpstr>Arial</vt:lpstr>
      <vt:lpstr>Bell MT</vt:lpstr>
      <vt:lpstr>Calibri</vt:lpstr>
      <vt:lpstr>Calibri Light</vt:lpstr>
      <vt:lpstr>Cambria Math</vt:lpstr>
      <vt:lpstr>CMR12</vt:lpstr>
      <vt:lpstr>CMTI12</vt:lpstr>
      <vt:lpstr>Helvetica</vt:lpstr>
      <vt:lpstr>Segoe UI</vt:lpstr>
      <vt:lpstr>Times New Roman</vt:lpstr>
      <vt:lpstr>Wingdings</vt:lpstr>
      <vt:lpstr>Office Theme</vt:lpstr>
      <vt:lpstr>Thème Office</vt:lpstr>
      <vt:lpstr>EViews</vt:lpstr>
      <vt:lpstr>Présentation PowerPoint</vt:lpstr>
      <vt:lpstr>Outline</vt:lpstr>
      <vt:lpstr>I-1- Motivation : high and chronic inflation rate </vt:lpstr>
      <vt:lpstr>I-2-Motivation : the evolution of fiduciary currency</vt:lpstr>
      <vt:lpstr>I-3-Motivation  :Evolution of Credit </vt:lpstr>
      <vt:lpstr>I-4-Motivation  : Monetary targeting framework </vt:lpstr>
      <vt:lpstr>I-5-Motivation : theoretical framework quantity theory of money </vt:lpstr>
      <vt:lpstr>I-6-Motivation : Empirical framework</vt:lpstr>
      <vt:lpstr>II-1   : Related literature</vt:lpstr>
      <vt:lpstr>II- 2 : Related literature</vt:lpstr>
      <vt:lpstr>II- 3 : Related literature related to wavelet analysis </vt:lpstr>
      <vt:lpstr>II- 4 :Related literature related to wavelet analysis (Jiang and al (2015) )</vt:lpstr>
      <vt:lpstr>II- 5 : Related literature : Teles and al (2016)</vt:lpstr>
      <vt:lpstr>II- 6 : Related literature : Gallegati and al (2019)</vt:lpstr>
      <vt:lpstr>II- 7 : Related literature : Tastan and sahin(2020)</vt:lpstr>
      <vt:lpstr>II- 8 : Related literature : Fratianni and al (2021)</vt:lpstr>
      <vt:lpstr>III- 1 : Wavelet methods : continuous wavelet transform </vt:lpstr>
      <vt:lpstr> III- 2 : Wavelet methods :The wavelet power spectrum </vt:lpstr>
      <vt:lpstr> III- 3 : Wavelet methods :The cross wavelet </vt:lpstr>
      <vt:lpstr> III- 2 : Wavelet methods : Partial wavelet coherency  </vt:lpstr>
      <vt:lpstr> III- 3 : Wavelet methods : Phase diffrence </vt:lpstr>
      <vt:lpstr> III- 3 : Wavelet methods : Phase diffrence </vt:lpstr>
      <vt:lpstr> IV- 1 : empirical evidence :  DATA  </vt:lpstr>
      <vt:lpstr> IV- 1 : empirical evidence :  DATA  </vt:lpstr>
      <vt:lpstr> IV- 2 : empirical evidence :  The wavelet   Power spectrums (Inflation , M0 ,M1 ,M2  and M3) </vt:lpstr>
      <vt:lpstr> IV- 2 : empirical evidence :  The wavelet   Power spectrums (Inflation , NEER and OIL)</vt:lpstr>
      <vt:lpstr> IV- 3 : empirical evidence :  The multiple  wavelet   coherency (inflation , CNC  and NEER)</vt:lpstr>
      <vt:lpstr> IV- 3 : empirical evidence :  The multiple  wavelet   coherency (inflation , M0  and NEER)</vt:lpstr>
      <vt:lpstr>IV- 3 : empirical evidence :  The multiple  wavelet   coherency (inflation , M1  and NEER)</vt:lpstr>
      <vt:lpstr>IV- 3 : empirical evidence :  The multiple  wavelet   coherency (inflation , M2  and NEER)</vt:lpstr>
      <vt:lpstr>IV- 3 : empirical evidence :  The multiple  wavelet   coherency (inflation , M3  and NEER)</vt:lpstr>
      <vt:lpstr> IV- 4 : Summary result of Wavelet Analysis</vt:lpstr>
      <vt:lpstr> IV- 4 : Summary result of Wavelet Analysis</vt:lpstr>
      <vt:lpstr>IV- 4 Frequency-domain granger causality between inflation and monetary aggregate</vt:lpstr>
      <vt:lpstr>IV- 4 Frequency-domain granger causality between inflation and monetary aggregate</vt:lpstr>
      <vt:lpstr>Conclusion </vt:lpstr>
      <vt:lpstr>Thank you for your attention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PowerPoint - Poster-Guliyev.pptx</dc:title>
  <dc:creator>shehadeh</dc:creator>
  <cp:lastModifiedBy>zied jaidi</cp:lastModifiedBy>
  <cp:revision>276</cp:revision>
  <cp:lastPrinted>2022-09-20T13:52:14Z</cp:lastPrinted>
  <dcterms:created xsi:type="dcterms:W3CDTF">2020-09-10T13:06:47Z</dcterms:created>
  <dcterms:modified xsi:type="dcterms:W3CDTF">2023-12-04T08:33:59Z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2018-10-11T00:00:00Z</vt:filetime>
  </property>
  <property fmtid="{D5CDD505-2E9C-101B-9397-08002B2CF9AE}" pid="3" name="Creator">
    <vt:lpwstr>PScript5.dll Version 5.2.2</vt:lpwstr>
  </property>
  <property fmtid="{D5CDD505-2E9C-101B-9397-08002B2CF9AE}" pid="4" name="LastSaved">
    <vt:filetime>2020-09-10T00:00:00Z</vt:filetime>
  </property>
</Properties>
</file>